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6256000" cy="9144000"/>
  <p:notesSz cx="9144000" cy="16256000"/>
  <p:embeddedFontLst>
    <p:embeddedFont>
      <p:font typeface="Liter" charset="-122" pitchFamily="34"/>
      <p:regular r:id="rId12"/>
    </p:embeddedFont>
    <p:embeddedFont>
      <p:font typeface="Quattrocento Sans" charset="-122" pitchFamily="34"/>
      <p:regular r:id="rId13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2" Type="http://schemas.openxmlformats.org/officeDocument/2006/relationships/font" Target="fonts/font1.fntdata"/><Relationship Id="rId13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2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rollyacademy.com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vapsj6o2zbpo2/mnt/agents/output/generative-ai-models/images/4_Abstract_Ai_Neural_Network_Background.png">    </p:cNvPr>
          <p:cNvPicPr>
            <a:picLocks noChangeAspect="1"/>
          </p:cNvPicPr>
          <p:nvPr/>
        </p:nvPicPr>
        <p:blipFill>
          <a:blip r:embed="rId1"/>
          <a:srcRect l="111" r="111" t="0" b="0"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 rotWithShape="1" flip="none">
            <a:gsLst>
              <a:gs pos="0">
                <a:srgbClr val="0D0D0D">
                  <a:alpha val="60000"/>
                </a:srgbClr>
              </a:gs>
              <a:gs pos="50000">
                <a:srgbClr val="0D0D0D">
                  <a:alpha val="80000"/>
                </a:srgbClr>
              </a:gs>
              <a:gs pos="100000">
                <a:srgbClr val="0D0D0D">
                  <a:alpha val="95000"/>
                </a:srgbClr>
              </a:gs>
            </a:gsLst>
            <a:lin ang="5400000" scaled="1"/>
          </a:gradFill>
          <a:ln w="12700">
            <a:solidFill>
              <a:srgbClr val="333333"/>
            </a:solidFill>
            <a:prstDash val="solid"/>
          </a:ln>
        </p:spPr>
      </p:sp>
      <p:pic>
        <p:nvPicPr>
          <p:cNvPr id="4" name="Image 1" descr="https://kimi-img.moonshot.cn/pub/slides/okc/vapsj6o2zbpo2/mnt/agents/output/generative-ai-models/images/logo.png">    </p:cNvPr>
          <p:cNvPicPr>
            <a:picLocks noChangeAspect="1"/>
          </p:cNvPicPr>
          <p:nvPr/>
        </p:nvPicPr>
        <p:blipFill>
          <a:blip r:embed="rId2"/>
          <a:srcRect l="-18254" r="-18254" t="0" b="0"/>
          <a:stretch/>
        </p:blipFill>
        <p:spPr>
          <a:xfrm>
            <a:off x="762000" y="508000"/>
            <a:ext cx="1778000" cy="6350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318000" y="3302000"/>
            <a:ext cx="7620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spc="600" kern="0" dirty="0">
                <a:solidFill>
                  <a:srgbClr val="E5C2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BROLLY ACADEMY PRESENTS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1778000" y="3683000"/>
            <a:ext cx="12700000" cy="24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6400" spc="600" kern="0" dirty="0">
                <a:solidFill>
                  <a:srgbClr val="E5C2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GENERATIVE</a:t>
            </a:r>
            <a:endParaRPr lang="en-US" sz="5200" dirty="0"/>
          </a:p>
          <a:p>
            <a:pPr algn="ctr">
              <a:lnSpc>
                <a:spcPct val="120000"/>
              </a:lnSpc>
            </a:pPr>
            <a:r>
              <a:rPr lang="en-US" sz="6400" spc="600" kern="0" dirty="0">
                <a:solidFill>
                  <a:srgbClr val="E5C2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AI MODELS</a:t>
            </a:r>
            <a:endParaRPr lang="en-US" sz="5200" dirty="0"/>
          </a:p>
        </p:txBody>
      </p:sp>
      <p:sp>
        <p:nvSpPr>
          <p:cNvPr id="7" name="Shape 3"/>
          <p:cNvSpPr/>
          <p:nvPr/>
        </p:nvSpPr>
        <p:spPr>
          <a:xfrm>
            <a:off x="6858000" y="6286500"/>
            <a:ext cx="2540000" cy="25400"/>
          </a:xfrm>
          <a:prstGeom prst="rect">
            <a:avLst/>
          </a:prstGeom>
          <a:solidFill>
            <a:srgbClr val="E5C200"/>
          </a:solidFill>
          <a:ln/>
        </p:spPr>
      </p:sp>
      <p:sp>
        <p:nvSpPr>
          <p:cNvPr id="8" name="Text 4"/>
          <p:cNvSpPr/>
          <p:nvPr/>
        </p:nvSpPr>
        <p:spPr>
          <a:xfrm>
            <a:off x="3048000" y="6477000"/>
            <a:ext cx="10160000" cy="8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40000"/>
              </a:lnSpc>
            </a:pPr>
            <a:r>
              <a:rPr lang="en-US" sz="2000" dirty="0">
                <a:solidFill>
                  <a:srgbClr val="FFFFFF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A Complete Guide to Types, Use Cases,</a:t>
            </a:r>
            <a:endParaRPr lang="en-US" sz="2200" dirty="0"/>
          </a:p>
          <a:p>
            <a:pPr algn="ctr">
              <a:lnSpc>
                <a:spcPct val="140000"/>
              </a:lnSpc>
            </a:pPr>
            <a:r>
              <a:rPr lang="en-US" sz="2000" dirty="0">
                <a:solidFill>
                  <a:srgbClr val="FFFFFF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Risks &amp; Future Trends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6223000" y="7620000"/>
            <a:ext cx="381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spc="400" kern="0" dirty="0">
                <a:solidFill>
                  <a:srgbClr val="6B6B6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2026 EDITION</a:t>
            </a: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0" y="9017000"/>
            <a:ext cx="16256000" cy="127000"/>
          </a:xfrm>
          <a:prstGeom prst="rect">
            <a:avLst/>
          </a:prstGeom>
          <a:solidFill>
            <a:srgbClr val="E5C200"/>
          </a:solidFill>
          <a:ln/>
        </p:spPr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7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vapsj6o2zbpo2/mnt/agents/output/generative-ai-models/images/logo.png">    </p:cNvPr>
          <p:cNvPicPr>
            <a:picLocks noChangeAspect="1"/>
          </p:cNvPicPr>
          <p:nvPr/>
        </p:nvPicPr>
        <p:blipFill>
          <a:blip r:embed="rId1"/>
          <a:srcRect l="-20370" r="-20370" t="0" b="0"/>
          <a:stretch/>
        </p:blipFill>
        <p:spPr>
          <a:xfrm>
            <a:off x="762000" y="381000"/>
            <a:ext cx="1524000" cy="50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2000" y="1079500"/>
            <a:ext cx="8890000" cy="533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1A1A1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What Are Generative AI Models?</a:t>
            </a:r>
            <a:endParaRPr lang="en-US" sz="3000" dirty="0"/>
          </a:p>
        </p:txBody>
      </p:sp>
      <p:sp>
        <p:nvSpPr>
          <p:cNvPr id="4" name="Shape 1"/>
          <p:cNvSpPr/>
          <p:nvPr/>
        </p:nvSpPr>
        <p:spPr>
          <a:xfrm>
            <a:off x="762000" y="1676400"/>
            <a:ext cx="762000" cy="50800"/>
          </a:xfrm>
          <a:prstGeom prst="rect">
            <a:avLst/>
          </a:prstGeom>
          <a:solidFill>
            <a:srgbClr val="E5C200"/>
          </a:solidFill>
          <a:ln/>
        </p:spPr>
      </p:sp>
      <p:sp>
        <p:nvSpPr>
          <p:cNvPr id="5" name="Text 2"/>
          <p:cNvSpPr/>
          <p:nvPr/>
        </p:nvSpPr>
        <p:spPr>
          <a:xfrm>
            <a:off x="762000" y="1968500"/>
            <a:ext cx="8382000" cy="18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Advanced AI systems that learn patterns from massive datasets to create </a:t>
            </a:r>
            <a:pPr>
              <a:lnSpc>
                <a:spcPct val="150000"/>
              </a:lnSpc>
            </a:pPr>
            <a:r>
              <a:rPr lang="en-US" sz="1600" b="1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entirely new content</a:t>
            </a:r>
            <a:pPr>
              <a:lnSpc>
                <a:spcPct val="150000"/>
              </a:lnSpc>
            </a:pP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— text, images, videos, music, code, and 3D assets.</a:t>
            </a:r>
            <a:endParaRPr lang="en-US" sz="1800" dirty="0"/>
          </a:p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Unlike traditional AI that classifies or predicts, generative AI </a:t>
            </a:r>
            <a:pPr>
              <a:lnSpc>
                <a:spcPct val="150000"/>
              </a:lnSpc>
              <a:spcBef>
                <a:spcPts val="800"/>
              </a:spcBef>
            </a:pPr>
            <a:r>
              <a:rPr lang="en-US" sz="1600" b="1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creates original outputs</a:t>
            </a:r>
            <a:pPr>
              <a:lnSpc>
                <a:spcPct val="150000"/>
              </a:lnSpc>
              <a:spcBef>
                <a:spcPts val="800"/>
              </a:spcBef>
            </a:pP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that resemble human-created content using deep learning and neural networks.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762000" y="3937000"/>
            <a:ext cx="2540000" cy="279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300" spc="200" kern="0" dirty="0">
                <a:solidFill>
                  <a:srgbClr val="E5C2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KEY PLATFORMS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762000" y="4318000"/>
            <a:ext cx="1651000" cy="457200"/>
          </a:xfrm>
          <a:prstGeom prst="roundRect">
            <a:avLst>
              <a:gd name="adj" fmla="val 8000"/>
            </a:avLst>
          </a:prstGeom>
          <a:solidFill>
            <a:srgbClr val="EEEEEE"/>
          </a:solidFill>
          <a:ln/>
        </p:spPr>
      </p:sp>
      <p:sp>
        <p:nvSpPr>
          <p:cNvPr id="8" name="Text 5"/>
          <p:cNvSpPr/>
          <p:nvPr/>
        </p:nvSpPr>
        <p:spPr>
          <a:xfrm>
            <a:off x="762000" y="4318000"/>
            <a:ext cx="1651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300" b="1" dirty="0">
                <a:solidFill>
                  <a:srgbClr val="1A1A1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ChatGPT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2540000" y="4318000"/>
            <a:ext cx="1651000" cy="457200"/>
          </a:xfrm>
          <a:prstGeom prst="roundRect">
            <a:avLst>
              <a:gd name="adj" fmla="val 8000"/>
            </a:avLst>
          </a:prstGeom>
          <a:solidFill>
            <a:srgbClr val="EEEEEE"/>
          </a:solidFill>
          <a:ln/>
        </p:spPr>
      </p:sp>
      <p:sp>
        <p:nvSpPr>
          <p:cNvPr id="10" name="Text 7"/>
          <p:cNvSpPr/>
          <p:nvPr/>
        </p:nvSpPr>
        <p:spPr>
          <a:xfrm>
            <a:off x="2540000" y="4318000"/>
            <a:ext cx="1651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300" b="1" dirty="0">
                <a:solidFill>
                  <a:srgbClr val="1A1A1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Gemini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4318000" y="4318000"/>
            <a:ext cx="1651000" cy="457200"/>
          </a:xfrm>
          <a:prstGeom prst="roundRect">
            <a:avLst>
              <a:gd name="adj" fmla="val 8000"/>
            </a:avLst>
          </a:prstGeom>
          <a:solidFill>
            <a:srgbClr val="EEEEEE"/>
          </a:solidFill>
          <a:ln/>
        </p:spPr>
      </p:sp>
      <p:sp>
        <p:nvSpPr>
          <p:cNvPr id="12" name="Text 9"/>
          <p:cNvSpPr/>
          <p:nvPr/>
        </p:nvSpPr>
        <p:spPr>
          <a:xfrm>
            <a:off x="4318000" y="4318000"/>
            <a:ext cx="1651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300" b="1" dirty="0">
                <a:solidFill>
                  <a:srgbClr val="1A1A1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Claude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096000" y="4318000"/>
            <a:ext cx="1651000" cy="457200"/>
          </a:xfrm>
          <a:prstGeom prst="roundRect">
            <a:avLst>
              <a:gd name="adj" fmla="val 8000"/>
            </a:avLst>
          </a:prstGeom>
          <a:solidFill>
            <a:srgbClr val="EEEEEE"/>
          </a:solidFill>
          <a:ln/>
        </p:spPr>
      </p:sp>
      <p:sp>
        <p:nvSpPr>
          <p:cNvPr id="14" name="Text 11"/>
          <p:cNvSpPr/>
          <p:nvPr/>
        </p:nvSpPr>
        <p:spPr>
          <a:xfrm>
            <a:off x="6096000" y="4318000"/>
            <a:ext cx="1651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300" b="1" dirty="0">
                <a:solidFill>
                  <a:srgbClr val="1A1A1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Midjourney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7874000" y="4318000"/>
            <a:ext cx="1651000" cy="457200"/>
          </a:xfrm>
          <a:prstGeom prst="roundRect">
            <a:avLst>
              <a:gd name="adj" fmla="val 8000"/>
            </a:avLst>
          </a:prstGeom>
          <a:solidFill>
            <a:srgbClr val="EEEEEE"/>
          </a:solidFill>
          <a:ln/>
        </p:spPr>
      </p:sp>
      <p:sp>
        <p:nvSpPr>
          <p:cNvPr id="16" name="Text 13"/>
          <p:cNvSpPr/>
          <p:nvPr/>
        </p:nvSpPr>
        <p:spPr>
          <a:xfrm>
            <a:off x="7874000" y="4318000"/>
            <a:ext cx="1651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300" b="1" dirty="0">
                <a:solidFill>
                  <a:srgbClr val="1A1A1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Stable Diffusion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762000" y="5080000"/>
            <a:ext cx="3810000" cy="279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300" spc="200" kern="0" dirty="0">
                <a:solidFill>
                  <a:srgbClr val="E5C2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GENERATIVE AI PIPELINE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762000" y="5486400"/>
            <a:ext cx="1651000" cy="508000"/>
          </a:xfrm>
          <a:prstGeom prst="roundRect">
            <a:avLst>
              <a:gd name="adj" fmla="val 8000"/>
            </a:avLst>
          </a:prstGeom>
          <a:solidFill>
            <a:srgbClr val="2A2A2A"/>
          </a:solidFill>
          <a:ln/>
        </p:spPr>
      </p:sp>
      <p:sp>
        <p:nvSpPr>
          <p:cNvPr id="19" name="Text 16"/>
          <p:cNvSpPr/>
          <p:nvPr/>
        </p:nvSpPr>
        <p:spPr>
          <a:xfrm>
            <a:off x="762000" y="5486400"/>
            <a:ext cx="1651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Data Collection</a:t>
            </a: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2476500" y="5715000"/>
            <a:ext cx="254000" cy="0"/>
          </a:xfrm>
          <a:prstGeom prst="straightConnector1">
            <a:avLst/>
          </a:prstGeom>
          <a:noFill/>
          <a:ln w="25400">
            <a:solidFill>
              <a:srgbClr val="E5C200"/>
            </a:solidFill>
            <a:prstDash val="solid"/>
            <a:headEnd type="none"/>
            <a:tailEnd type="arrow"/>
          </a:ln>
        </p:spPr>
      </p:sp>
      <p:sp>
        <p:nvSpPr>
          <p:cNvPr id="21" name="Shape 18"/>
          <p:cNvSpPr/>
          <p:nvPr/>
        </p:nvSpPr>
        <p:spPr>
          <a:xfrm>
            <a:off x="2794000" y="5486400"/>
            <a:ext cx="1651000" cy="508000"/>
          </a:xfrm>
          <a:prstGeom prst="roundRect">
            <a:avLst>
              <a:gd name="adj" fmla="val 8000"/>
            </a:avLst>
          </a:prstGeom>
          <a:solidFill>
            <a:srgbClr val="2A2A2A"/>
          </a:solidFill>
          <a:ln/>
        </p:spPr>
      </p:sp>
      <p:sp>
        <p:nvSpPr>
          <p:cNvPr id="22" name="Text 19"/>
          <p:cNvSpPr/>
          <p:nvPr/>
        </p:nvSpPr>
        <p:spPr>
          <a:xfrm>
            <a:off x="2794000" y="5486400"/>
            <a:ext cx="1651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Preprocessing</a:t>
            </a:r>
            <a:endParaRPr lang="en-US" sz="1600" dirty="0"/>
          </a:p>
        </p:txBody>
      </p:sp>
      <p:sp>
        <p:nvSpPr>
          <p:cNvPr id="23" name="Shape 20"/>
          <p:cNvSpPr/>
          <p:nvPr/>
        </p:nvSpPr>
        <p:spPr>
          <a:xfrm>
            <a:off x="4508500" y="5715000"/>
            <a:ext cx="254000" cy="0"/>
          </a:xfrm>
          <a:prstGeom prst="straightConnector1">
            <a:avLst/>
          </a:prstGeom>
          <a:noFill/>
          <a:ln w="25400">
            <a:solidFill>
              <a:srgbClr val="E5C200"/>
            </a:solidFill>
            <a:prstDash val="solid"/>
            <a:headEnd type="none"/>
            <a:tailEnd type="arrow"/>
          </a:ln>
        </p:spPr>
      </p:sp>
      <p:sp>
        <p:nvSpPr>
          <p:cNvPr id="24" name="Shape 21"/>
          <p:cNvSpPr/>
          <p:nvPr/>
        </p:nvSpPr>
        <p:spPr>
          <a:xfrm>
            <a:off x="4826000" y="5486400"/>
            <a:ext cx="1651000" cy="508000"/>
          </a:xfrm>
          <a:prstGeom prst="roundRect">
            <a:avLst>
              <a:gd name="adj" fmla="val 8000"/>
            </a:avLst>
          </a:prstGeom>
          <a:solidFill>
            <a:srgbClr val="2A2A2A"/>
          </a:solidFill>
          <a:ln/>
        </p:spPr>
      </p:sp>
      <p:sp>
        <p:nvSpPr>
          <p:cNvPr id="25" name="Text 22"/>
          <p:cNvSpPr/>
          <p:nvPr/>
        </p:nvSpPr>
        <p:spPr>
          <a:xfrm>
            <a:off x="4826000" y="5486400"/>
            <a:ext cx="1651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Architecture</a:t>
            </a:r>
            <a:endParaRPr lang="en-US" sz="1600" dirty="0"/>
          </a:p>
        </p:txBody>
      </p:sp>
      <p:sp>
        <p:nvSpPr>
          <p:cNvPr id="26" name="Shape 23"/>
          <p:cNvSpPr/>
          <p:nvPr/>
        </p:nvSpPr>
        <p:spPr>
          <a:xfrm>
            <a:off x="6540500" y="5715000"/>
            <a:ext cx="254000" cy="0"/>
          </a:xfrm>
          <a:prstGeom prst="straightConnector1">
            <a:avLst/>
          </a:prstGeom>
          <a:noFill/>
          <a:ln w="25400">
            <a:solidFill>
              <a:srgbClr val="E5C200"/>
            </a:solidFill>
            <a:prstDash val="solid"/>
            <a:headEnd type="none"/>
            <a:tailEnd type="arrow"/>
          </a:ln>
        </p:spPr>
      </p:sp>
      <p:sp>
        <p:nvSpPr>
          <p:cNvPr id="27" name="Shape 24"/>
          <p:cNvSpPr/>
          <p:nvPr/>
        </p:nvSpPr>
        <p:spPr>
          <a:xfrm>
            <a:off x="6858000" y="5486400"/>
            <a:ext cx="1651000" cy="508000"/>
          </a:xfrm>
          <a:prstGeom prst="roundRect">
            <a:avLst>
              <a:gd name="adj" fmla="val 8000"/>
            </a:avLst>
          </a:prstGeom>
          <a:solidFill>
            <a:srgbClr val="2A2A2A"/>
          </a:solidFill>
          <a:ln/>
        </p:spPr>
      </p:sp>
      <p:sp>
        <p:nvSpPr>
          <p:cNvPr id="28" name="Text 25"/>
          <p:cNvSpPr/>
          <p:nvPr/>
        </p:nvSpPr>
        <p:spPr>
          <a:xfrm>
            <a:off x="6858000" y="5486400"/>
            <a:ext cx="1651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Training</a:t>
            </a:r>
            <a:endParaRPr lang="en-US" sz="1600" dirty="0"/>
          </a:p>
        </p:txBody>
      </p:sp>
      <p:sp>
        <p:nvSpPr>
          <p:cNvPr id="29" name="Shape 26"/>
          <p:cNvSpPr/>
          <p:nvPr/>
        </p:nvSpPr>
        <p:spPr>
          <a:xfrm>
            <a:off x="8572500" y="5715000"/>
            <a:ext cx="254000" cy="0"/>
          </a:xfrm>
          <a:prstGeom prst="straightConnector1">
            <a:avLst/>
          </a:prstGeom>
          <a:noFill/>
          <a:ln w="25400">
            <a:solidFill>
              <a:srgbClr val="E5C200"/>
            </a:solidFill>
            <a:prstDash val="solid"/>
            <a:headEnd type="none"/>
            <a:tailEnd type="arrow"/>
          </a:ln>
        </p:spPr>
      </p:sp>
      <p:sp>
        <p:nvSpPr>
          <p:cNvPr id="30" name="Shape 27"/>
          <p:cNvSpPr/>
          <p:nvPr/>
        </p:nvSpPr>
        <p:spPr>
          <a:xfrm>
            <a:off x="8890000" y="5486400"/>
            <a:ext cx="952500" cy="508000"/>
          </a:xfrm>
          <a:prstGeom prst="roundRect">
            <a:avLst>
              <a:gd name="adj" fmla="val 8000"/>
            </a:avLst>
          </a:prstGeom>
          <a:solidFill>
            <a:srgbClr val="2A2A2A"/>
          </a:solidFill>
          <a:ln/>
        </p:spPr>
      </p:sp>
      <p:sp>
        <p:nvSpPr>
          <p:cNvPr id="31" name="Text 28"/>
          <p:cNvSpPr/>
          <p:nvPr/>
        </p:nvSpPr>
        <p:spPr>
          <a:xfrm>
            <a:off x="8890000" y="5486400"/>
            <a:ext cx="1016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1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Fine-Tuning</a:t>
            </a:r>
            <a:endParaRPr lang="en-US" sz="1600" dirty="0"/>
          </a:p>
        </p:txBody>
      </p:sp>
      <p:sp>
        <p:nvSpPr>
          <p:cNvPr id="32" name="Shape 29"/>
          <p:cNvSpPr/>
          <p:nvPr/>
        </p:nvSpPr>
        <p:spPr>
          <a:xfrm>
            <a:off x="762000" y="6159500"/>
            <a:ext cx="1651000" cy="508000"/>
          </a:xfrm>
          <a:prstGeom prst="roundRect">
            <a:avLst>
              <a:gd name="adj" fmla="val 8000"/>
            </a:avLst>
          </a:prstGeom>
          <a:solidFill>
            <a:srgbClr val="2A2A2A"/>
          </a:solidFill>
          <a:ln/>
        </p:spPr>
      </p:sp>
      <p:sp>
        <p:nvSpPr>
          <p:cNvPr id="33" name="Text 30"/>
          <p:cNvSpPr/>
          <p:nvPr/>
        </p:nvSpPr>
        <p:spPr>
          <a:xfrm>
            <a:off x="762000" y="6159500"/>
            <a:ext cx="1651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Inference</a:t>
            </a:r>
            <a:endParaRPr lang="en-US" sz="1600" dirty="0"/>
          </a:p>
        </p:txBody>
      </p:sp>
      <p:sp>
        <p:nvSpPr>
          <p:cNvPr id="34" name="Shape 31"/>
          <p:cNvSpPr/>
          <p:nvPr/>
        </p:nvSpPr>
        <p:spPr>
          <a:xfrm>
            <a:off x="2476500" y="6388100"/>
            <a:ext cx="254000" cy="0"/>
          </a:xfrm>
          <a:prstGeom prst="straightConnector1">
            <a:avLst/>
          </a:prstGeom>
          <a:noFill/>
          <a:ln w="25400">
            <a:solidFill>
              <a:srgbClr val="E5C200"/>
            </a:solidFill>
            <a:prstDash val="solid"/>
            <a:headEnd type="none"/>
            <a:tailEnd type="arrow"/>
          </a:ln>
        </p:spPr>
      </p:sp>
      <p:sp>
        <p:nvSpPr>
          <p:cNvPr id="35" name="Shape 32"/>
          <p:cNvSpPr/>
          <p:nvPr/>
        </p:nvSpPr>
        <p:spPr>
          <a:xfrm>
            <a:off x="2794000" y="6159500"/>
            <a:ext cx="1651000" cy="508000"/>
          </a:xfrm>
          <a:prstGeom prst="roundRect">
            <a:avLst>
              <a:gd name="adj" fmla="val 8000"/>
            </a:avLst>
          </a:prstGeom>
          <a:solidFill>
            <a:srgbClr val="2A2A2A"/>
          </a:solidFill>
          <a:ln/>
        </p:spPr>
      </p:sp>
      <p:sp>
        <p:nvSpPr>
          <p:cNvPr id="36" name="Text 33"/>
          <p:cNvSpPr/>
          <p:nvPr/>
        </p:nvSpPr>
        <p:spPr>
          <a:xfrm>
            <a:off x="2794000" y="6159500"/>
            <a:ext cx="1651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Evaluation</a:t>
            </a:r>
            <a:endParaRPr lang="en-US" sz="1600" dirty="0"/>
          </a:p>
        </p:txBody>
      </p:sp>
      <p:sp>
        <p:nvSpPr>
          <p:cNvPr id="37" name="Shape 34"/>
          <p:cNvSpPr/>
          <p:nvPr/>
        </p:nvSpPr>
        <p:spPr>
          <a:xfrm>
            <a:off x="4508500" y="6388100"/>
            <a:ext cx="254000" cy="0"/>
          </a:xfrm>
          <a:prstGeom prst="straightConnector1">
            <a:avLst/>
          </a:prstGeom>
          <a:noFill/>
          <a:ln w="25400">
            <a:solidFill>
              <a:srgbClr val="E5C200"/>
            </a:solidFill>
            <a:prstDash val="solid"/>
            <a:headEnd type="none"/>
            <a:tailEnd type="arrow"/>
          </a:ln>
        </p:spPr>
      </p:sp>
      <p:sp>
        <p:nvSpPr>
          <p:cNvPr id="38" name="Shape 35"/>
          <p:cNvSpPr/>
          <p:nvPr/>
        </p:nvSpPr>
        <p:spPr>
          <a:xfrm>
            <a:off x="4826000" y="6159500"/>
            <a:ext cx="1651000" cy="508000"/>
          </a:xfrm>
          <a:prstGeom prst="roundRect">
            <a:avLst>
              <a:gd name="adj" fmla="val 8000"/>
            </a:avLst>
          </a:prstGeom>
          <a:solidFill>
            <a:srgbClr val="E5C200"/>
          </a:solidFill>
          <a:ln/>
        </p:spPr>
      </p:sp>
      <p:sp>
        <p:nvSpPr>
          <p:cNvPr id="39" name="Text 36"/>
          <p:cNvSpPr/>
          <p:nvPr/>
        </p:nvSpPr>
        <p:spPr>
          <a:xfrm>
            <a:off x="4826000" y="6159500"/>
            <a:ext cx="1651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200" b="1" dirty="0">
                <a:solidFill>
                  <a:srgbClr val="0D0D0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Deployment</a:t>
            </a:r>
            <a:endParaRPr lang="en-US" sz="1600" dirty="0"/>
          </a:p>
        </p:txBody>
      </p:sp>
      <p:pic>
        <p:nvPicPr>
          <p:cNvPr id="40" name="Image 1" descr="https://kimi-img.moonshot.cn/pub/slides/okc/vapsj6o2zbpo2/mnt/agents/output/generative-ai-models/images/5_Futuristic_technology_interface_glowing.png">    </p:cNvPr>
          <p:cNvPicPr>
            <a:picLocks noChangeAspect="1"/>
          </p:cNvPicPr>
          <p:nvPr/>
        </p:nvPicPr>
        <p:blipFill>
          <a:blip r:embed="rId2"/>
          <a:srcRect l="21965" r="21965" t="0" b="0"/>
          <a:stretch/>
        </p:blipFill>
        <p:spPr>
          <a:xfrm>
            <a:off x="9906000" y="1079500"/>
            <a:ext cx="5588000" cy="5588000"/>
          </a:xfrm>
          <a:prstGeom prst="roundRect">
            <a:avLst>
              <a:gd name="adj" fmla="val 8000"/>
            </a:avLst>
          </a:prstGeom>
        </p:spPr>
      </p:pic>
      <p:sp>
        <p:nvSpPr>
          <p:cNvPr id="41" name="Text 37"/>
          <p:cNvSpPr/>
          <p:nvPr/>
        </p:nvSpPr>
        <p:spPr>
          <a:xfrm>
            <a:off x="762000" y="6985000"/>
            <a:ext cx="8890000" cy="279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300" spc="200" kern="0" dirty="0">
                <a:solidFill>
                  <a:srgbClr val="E5C2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GENERATIVE AI VS TRADITIONAL AI</a:t>
            </a:r>
            <a:endParaRPr lang="en-US" sz="1600" dirty="0"/>
          </a:p>
        </p:txBody>
      </p:sp>
      <p:graphicFrame>
        <p:nvGraphicFramePr>
          <p:cNvPr id="3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0" y="7366000"/>
          <a:ext cx="8890000" cy="1270000"/>
        </p:xfrm>
        <a:graphic>
          <a:graphicData uri="http://schemas.openxmlformats.org/drawingml/2006/table">
            <a:tbl>
              <a:tblPr/>
              <a:tblGrid>
                <a:gridCol w="2667000"/>
                <a:gridCol w="3111500"/>
                <a:gridCol w="3111500"/>
              </a:tblGrid>
              <a:tr h="431800">
                <a:tc>
                  <a:txBody>
                    <a:bodyPr/>
                    <a:lstStyle/>
                    <a:p>
                      <a:pPr algn="l"/>
                      <a:r>
                        <a:rPr lang="en-US" sz="1400" b="1" u="none" dirty="0">
                          <a:solidFill>
                            <a:srgbClr val="0D0D0D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Feature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2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u="none" dirty="0">
                          <a:solidFill>
                            <a:srgbClr val="0D0D0D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Traditional AI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2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u="none" dirty="0">
                          <a:solidFill>
                            <a:srgbClr val="0D0D0D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Generative AI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200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1A1A1A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Main Job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1A1A1A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Predicts outcomes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1A1A1A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Creates new content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1A1A1A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Output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1A1A1A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Labels or numbers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1A1A1A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Text, image, audio, video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0"/>
                    </a:solidFill>
                  </a:tcPr>
                </a:tc>
              </a:tr>
            </a:tbl>
          </a:graphicData>
        </a:graphic>
      </p:graphicFrame>
      <p:sp>
        <p:nvSpPr>
          <p:cNvPr id="43" name="Shape 38"/>
          <p:cNvSpPr/>
          <p:nvPr/>
        </p:nvSpPr>
        <p:spPr>
          <a:xfrm>
            <a:off x="762000" y="8890000"/>
            <a:ext cx="14732000" cy="25400"/>
          </a:xfrm>
          <a:prstGeom prst="rect">
            <a:avLst/>
          </a:prstGeom>
          <a:solidFill>
            <a:srgbClr val="E5C200"/>
          </a:solidFill>
          <a:ln/>
        </p:spPr>
      </p:sp>
      <p:sp>
        <p:nvSpPr>
          <p:cNvPr id="44" name="Text 39"/>
          <p:cNvSpPr/>
          <p:nvPr/>
        </p:nvSpPr>
        <p:spPr>
          <a:xfrm>
            <a:off x="14986000" y="8509000"/>
            <a:ext cx="508000" cy="254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r">
              <a:lnSpc>
                <a:spcPct val="100000"/>
              </a:lnSpc>
            </a:pPr>
            <a:r>
              <a:rPr lang="en-US" sz="1200" dirty="0">
                <a:solidFill>
                  <a:srgbClr val="6B6B6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02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7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vapsj6o2zbpo2/mnt/agents/output/generative-ai-models/images/logo.png">    </p:cNvPr>
          <p:cNvPicPr>
            <a:picLocks noChangeAspect="1"/>
          </p:cNvPicPr>
          <p:nvPr/>
        </p:nvPicPr>
        <p:blipFill>
          <a:blip r:embed="rId1"/>
          <a:srcRect l="-20370" r="-20370" t="0" b="0"/>
          <a:stretch/>
        </p:blipFill>
        <p:spPr>
          <a:xfrm>
            <a:off x="762000" y="381000"/>
            <a:ext cx="1524000" cy="50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2000" y="1079500"/>
            <a:ext cx="8890000" cy="533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1A1A1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6 Types of Generative AI Models</a:t>
            </a:r>
            <a:endParaRPr lang="en-US" sz="3000" dirty="0"/>
          </a:p>
        </p:txBody>
      </p:sp>
      <p:sp>
        <p:nvSpPr>
          <p:cNvPr id="4" name="Shape 1"/>
          <p:cNvSpPr/>
          <p:nvPr/>
        </p:nvSpPr>
        <p:spPr>
          <a:xfrm>
            <a:off x="762000" y="1676400"/>
            <a:ext cx="762000" cy="50800"/>
          </a:xfrm>
          <a:prstGeom prst="rect">
            <a:avLst/>
          </a:prstGeom>
          <a:solidFill>
            <a:srgbClr val="E5C200"/>
          </a:solidFill>
          <a:ln/>
        </p:spPr>
      </p:sp>
      <p:sp>
        <p:nvSpPr>
          <p:cNvPr id="5" name="Shape 2"/>
          <p:cNvSpPr/>
          <p:nvPr/>
        </p:nvSpPr>
        <p:spPr>
          <a:xfrm>
            <a:off x="762000" y="1968500"/>
            <a:ext cx="4699000" cy="1968500"/>
          </a:xfrm>
          <a:prstGeom prst="roundRect">
            <a:avLst>
              <a:gd name="adj" fmla="val 6000"/>
            </a:avLst>
          </a:prstGeom>
          <a:solidFill>
            <a:srgbClr val="EEEEEE"/>
          </a:solidFill>
          <a:ln/>
        </p:spPr>
      </p:sp>
      <p:sp>
        <p:nvSpPr>
          <p:cNvPr id="6" name="Shape 3"/>
          <p:cNvSpPr/>
          <p:nvPr/>
        </p:nvSpPr>
        <p:spPr>
          <a:xfrm>
            <a:off x="762000" y="1968500"/>
            <a:ext cx="63500" cy="1968500"/>
          </a:xfrm>
          <a:prstGeom prst="rect">
            <a:avLst/>
          </a:prstGeom>
          <a:solidFill>
            <a:srgbClr val="E5C200"/>
          </a:solidFill>
          <a:ln/>
        </p:spPr>
      </p:sp>
      <p:sp>
        <p:nvSpPr>
          <p:cNvPr id="7" name="Shape 4"/>
          <p:cNvSpPr/>
          <p:nvPr/>
        </p:nvSpPr>
        <p:spPr>
          <a:xfrm>
            <a:off x="1038225" y="2133600"/>
            <a:ext cx="311150" cy="355600"/>
          </a:xfrm>
          <a:custGeom>
            <a:avLst/>
            <a:gdLst/>
            <a:ahLst/>
            <a:cxnLst/>
            <a:rect l="l" t="t" r="r" b="b"/>
            <a:pathLst>
              <a:path w="311150" h="355600">
                <a:moveTo>
                  <a:pt x="111125" y="44450"/>
                </a:moveTo>
                <a:cubicBezTo>
                  <a:pt x="111125" y="32157"/>
                  <a:pt x="101193" y="22225"/>
                  <a:pt x="88900" y="22225"/>
                </a:cubicBezTo>
                <a:cubicBezTo>
                  <a:pt x="76607" y="22225"/>
                  <a:pt x="66675" y="32157"/>
                  <a:pt x="66675" y="44450"/>
                </a:cubicBezTo>
                <a:lnTo>
                  <a:pt x="66675" y="88900"/>
                </a:lnTo>
                <a:lnTo>
                  <a:pt x="22225" y="88900"/>
                </a:lnTo>
                <a:cubicBezTo>
                  <a:pt x="9932" y="88900"/>
                  <a:pt x="0" y="98832"/>
                  <a:pt x="0" y="111125"/>
                </a:cubicBezTo>
                <a:cubicBezTo>
                  <a:pt x="0" y="123418"/>
                  <a:pt x="9932" y="133350"/>
                  <a:pt x="22225" y="133350"/>
                </a:cubicBezTo>
                <a:lnTo>
                  <a:pt x="88900" y="133350"/>
                </a:lnTo>
                <a:cubicBezTo>
                  <a:pt x="101193" y="133350"/>
                  <a:pt x="111125" y="123418"/>
                  <a:pt x="111125" y="111125"/>
                </a:cubicBezTo>
                <a:lnTo>
                  <a:pt x="111125" y="44450"/>
                </a:lnTo>
                <a:close/>
                <a:moveTo>
                  <a:pt x="22225" y="222250"/>
                </a:moveTo>
                <a:cubicBezTo>
                  <a:pt x="9932" y="222250"/>
                  <a:pt x="0" y="232182"/>
                  <a:pt x="0" y="244475"/>
                </a:cubicBezTo>
                <a:cubicBezTo>
                  <a:pt x="0" y="256768"/>
                  <a:pt x="9932" y="266700"/>
                  <a:pt x="22225" y="266700"/>
                </a:cubicBezTo>
                <a:lnTo>
                  <a:pt x="66675" y="266700"/>
                </a:lnTo>
                <a:lnTo>
                  <a:pt x="66675" y="311150"/>
                </a:lnTo>
                <a:cubicBezTo>
                  <a:pt x="66675" y="323443"/>
                  <a:pt x="76607" y="333375"/>
                  <a:pt x="88900" y="333375"/>
                </a:cubicBezTo>
                <a:cubicBezTo>
                  <a:pt x="101193" y="333375"/>
                  <a:pt x="111125" y="323443"/>
                  <a:pt x="111125" y="311150"/>
                </a:cubicBezTo>
                <a:lnTo>
                  <a:pt x="111125" y="244475"/>
                </a:lnTo>
                <a:cubicBezTo>
                  <a:pt x="111125" y="232182"/>
                  <a:pt x="101193" y="222250"/>
                  <a:pt x="88900" y="222250"/>
                </a:cubicBezTo>
                <a:lnTo>
                  <a:pt x="22225" y="222250"/>
                </a:lnTo>
                <a:close/>
                <a:moveTo>
                  <a:pt x="244475" y="44450"/>
                </a:moveTo>
                <a:cubicBezTo>
                  <a:pt x="244475" y="32157"/>
                  <a:pt x="234543" y="22225"/>
                  <a:pt x="222250" y="22225"/>
                </a:cubicBezTo>
                <a:cubicBezTo>
                  <a:pt x="209957" y="22225"/>
                  <a:pt x="200025" y="32157"/>
                  <a:pt x="200025" y="44450"/>
                </a:cubicBezTo>
                <a:lnTo>
                  <a:pt x="200025" y="111125"/>
                </a:lnTo>
                <a:cubicBezTo>
                  <a:pt x="200025" y="123418"/>
                  <a:pt x="209957" y="133350"/>
                  <a:pt x="222250" y="133350"/>
                </a:cubicBezTo>
                <a:lnTo>
                  <a:pt x="288925" y="133350"/>
                </a:lnTo>
                <a:cubicBezTo>
                  <a:pt x="301218" y="133350"/>
                  <a:pt x="311150" y="123418"/>
                  <a:pt x="311150" y="111125"/>
                </a:cubicBezTo>
                <a:cubicBezTo>
                  <a:pt x="311150" y="98832"/>
                  <a:pt x="301218" y="88900"/>
                  <a:pt x="288925" y="88900"/>
                </a:cubicBezTo>
                <a:lnTo>
                  <a:pt x="244475" y="88900"/>
                </a:lnTo>
                <a:lnTo>
                  <a:pt x="244475" y="44450"/>
                </a:lnTo>
                <a:close/>
                <a:moveTo>
                  <a:pt x="222250" y="222250"/>
                </a:moveTo>
                <a:cubicBezTo>
                  <a:pt x="209957" y="222250"/>
                  <a:pt x="200025" y="232182"/>
                  <a:pt x="200025" y="244475"/>
                </a:cubicBezTo>
                <a:lnTo>
                  <a:pt x="200025" y="311150"/>
                </a:lnTo>
                <a:cubicBezTo>
                  <a:pt x="200025" y="323443"/>
                  <a:pt x="209957" y="333375"/>
                  <a:pt x="222250" y="333375"/>
                </a:cubicBezTo>
                <a:cubicBezTo>
                  <a:pt x="234543" y="333375"/>
                  <a:pt x="244475" y="323443"/>
                  <a:pt x="244475" y="311150"/>
                </a:cubicBezTo>
                <a:lnTo>
                  <a:pt x="244475" y="266700"/>
                </a:lnTo>
                <a:lnTo>
                  <a:pt x="288925" y="266700"/>
                </a:lnTo>
                <a:cubicBezTo>
                  <a:pt x="301218" y="266700"/>
                  <a:pt x="311150" y="256768"/>
                  <a:pt x="311150" y="244475"/>
                </a:cubicBezTo>
                <a:cubicBezTo>
                  <a:pt x="311150" y="232182"/>
                  <a:pt x="301218" y="222250"/>
                  <a:pt x="288925" y="222250"/>
                </a:cubicBezTo>
                <a:lnTo>
                  <a:pt x="222250" y="222250"/>
                </a:lnTo>
                <a:close/>
              </a:path>
            </a:pathLst>
          </a:custGeom>
          <a:solidFill>
            <a:srgbClr val="E5C200"/>
          </a:solidFill>
          <a:ln/>
        </p:spPr>
      </p:sp>
      <p:sp>
        <p:nvSpPr>
          <p:cNvPr id="8" name="Text 5"/>
          <p:cNvSpPr/>
          <p:nvPr/>
        </p:nvSpPr>
        <p:spPr>
          <a:xfrm>
            <a:off x="1498600" y="2133600"/>
            <a:ext cx="3683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700" b="1" dirty="0">
                <a:solidFill>
                  <a:srgbClr val="1A1A1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VAEs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1016000" y="2590800"/>
            <a:ext cx="41910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6B6B6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Smart compressors that squish data into latent space, then expand back. Best for image compression and medical imaging.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5715000" y="1968500"/>
            <a:ext cx="4699000" cy="1968500"/>
          </a:xfrm>
          <a:prstGeom prst="roundRect">
            <a:avLst>
              <a:gd name="adj" fmla="val 6000"/>
            </a:avLst>
          </a:prstGeom>
          <a:solidFill>
            <a:srgbClr val="EEEEEE"/>
          </a:solidFill>
          <a:ln/>
        </p:spPr>
      </p:sp>
      <p:sp>
        <p:nvSpPr>
          <p:cNvPr id="11" name="Shape 8"/>
          <p:cNvSpPr/>
          <p:nvPr/>
        </p:nvSpPr>
        <p:spPr>
          <a:xfrm>
            <a:off x="5715000" y="1968500"/>
            <a:ext cx="63500" cy="1968500"/>
          </a:xfrm>
          <a:prstGeom prst="rect">
            <a:avLst/>
          </a:prstGeom>
          <a:solidFill>
            <a:srgbClr val="E5C200"/>
          </a:solidFill>
          <a:ln/>
        </p:spPr>
      </p:sp>
      <p:sp>
        <p:nvSpPr>
          <p:cNvPr id="12" name="Shape 9"/>
          <p:cNvSpPr/>
          <p:nvPr/>
        </p:nvSpPr>
        <p:spPr>
          <a:xfrm>
            <a:off x="5969000" y="2133600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177800" y="0"/>
                </a:moveTo>
                <a:cubicBezTo>
                  <a:pt x="180995" y="0"/>
                  <a:pt x="184190" y="695"/>
                  <a:pt x="187107" y="2014"/>
                </a:cubicBezTo>
                <a:lnTo>
                  <a:pt x="317956" y="57507"/>
                </a:lnTo>
                <a:cubicBezTo>
                  <a:pt x="333236" y="63966"/>
                  <a:pt x="344626" y="79038"/>
                  <a:pt x="344557" y="97234"/>
                </a:cubicBezTo>
                <a:cubicBezTo>
                  <a:pt x="344210" y="166132"/>
                  <a:pt x="315873" y="292189"/>
                  <a:pt x="196205" y="349488"/>
                </a:cubicBezTo>
                <a:cubicBezTo>
                  <a:pt x="184606" y="355044"/>
                  <a:pt x="171133" y="355044"/>
                  <a:pt x="159534" y="349488"/>
                </a:cubicBezTo>
                <a:cubicBezTo>
                  <a:pt x="39797" y="292189"/>
                  <a:pt x="11529" y="166132"/>
                  <a:pt x="11182" y="97234"/>
                </a:cubicBezTo>
                <a:cubicBezTo>
                  <a:pt x="11112" y="79038"/>
                  <a:pt x="22503" y="63966"/>
                  <a:pt x="37782" y="57507"/>
                </a:cubicBezTo>
                <a:lnTo>
                  <a:pt x="168563" y="2014"/>
                </a:lnTo>
                <a:cubicBezTo>
                  <a:pt x="171480" y="695"/>
                  <a:pt x="174605" y="0"/>
                  <a:pt x="177800" y="0"/>
                </a:cubicBezTo>
                <a:close/>
                <a:moveTo>
                  <a:pt x="177800" y="46395"/>
                </a:moveTo>
                <a:lnTo>
                  <a:pt x="177800" y="308997"/>
                </a:lnTo>
                <a:cubicBezTo>
                  <a:pt x="273645" y="262602"/>
                  <a:pt x="299412" y="159812"/>
                  <a:pt x="300038" y="98276"/>
                </a:cubicBezTo>
                <a:lnTo>
                  <a:pt x="177800" y="46464"/>
                </a:lnTo>
                <a:lnTo>
                  <a:pt x="177800" y="46464"/>
                </a:lnTo>
                <a:close/>
              </a:path>
            </a:pathLst>
          </a:custGeom>
          <a:solidFill>
            <a:srgbClr val="E5C200"/>
          </a:solidFill>
          <a:ln/>
        </p:spPr>
      </p:sp>
      <p:sp>
        <p:nvSpPr>
          <p:cNvPr id="13" name="Text 10"/>
          <p:cNvSpPr/>
          <p:nvPr/>
        </p:nvSpPr>
        <p:spPr>
          <a:xfrm>
            <a:off x="6451600" y="2133600"/>
            <a:ext cx="3683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700" b="1" dirty="0">
                <a:solidFill>
                  <a:srgbClr val="1A1A1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GANs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5969000" y="2590800"/>
            <a:ext cx="41910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6B6B6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Two neural networks compete — Generator creates fakes, Discriminator catches them. Produces extremely realistic visuals.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10668000" y="1968500"/>
            <a:ext cx="4826000" cy="1968500"/>
          </a:xfrm>
          <a:prstGeom prst="roundRect">
            <a:avLst>
              <a:gd name="adj" fmla="val 6000"/>
            </a:avLst>
          </a:prstGeom>
          <a:solidFill>
            <a:srgbClr val="EEEEEE"/>
          </a:solidFill>
          <a:ln/>
        </p:spPr>
      </p:sp>
      <p:sp>
        <p:nvSpPr>
          <p:cNvPr id="16" name="Shape 13"/>
          <p:cNvSpPr/>
          <p:nvPr/>
        </p:nvSpPr>
        <p:spPr>
          <a:xfrm>
            <a:off x="10668000" y="1968500"/>
            <a:ext cx="63500" cy="1968500"/>
          </a:xfrm>
          <a:prstGeom prst="rect">
            <a:avLst/>
          </a:prstGeom>
          <a:solidFill>
            <a:srgbClr val="E5C200"/>
          </a:solidFill>
          <a:ln/>
        </p:spPr>
      </p:sp>
      <p:sp>
        <p:nvSpPr>
          <p:cNvPr id="17" name="Shape 14"/>
          <p:cNvSpPr/>
          <p:nvPr/>
        </p:nvSpPr>
        <p:spPr>
          <a:xfrm>
            <a:off x="10922000" y="2133600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255935" y="12710"/>
                </a:moveTo>
                <a:lnTo>
                  <a:pt x="221139" y="47506"/>
                </a:lnTo>
                <a:lnTo>
                  <a:pt x="308164" y="134531"/>
                </a:lnTo>
                <a:lnTo>
                  <a:pt x="342960" y="99735"/>
                </a:lnTo>
                <a:cubicBezTo>
                  <a:pt x="358170" y="84524"/>
                  <a:pt x="358170" y="59938"/>
                  <a:pt x="342960" y="44728"/>
                </a:cubicBezTo>
                <a:lnTo>
                  <a:pt x="310942" y="12710"/>
                </a:lnTo>
                <a:cubicBezTo>
                  <a:pt x="295731" y="-2500"/>
                  <a:pt x="271145" y="-2500"/>
                  <a:pt x="255935" y="12710"/>
                </a:cubicBezTo>
                <a:close/>
                <a:moveTo>
                  <a:pt x="193983" y="67508"/>
                </a:moveTo>
                <a:lnTo>
                  <a:pt x="193635" y="67578"/>
                </a:lnTo>
                <a:lnTo>
                  <a:pt x="93553" y="97582"/>
                </a:lnTo>
                <a:cubicBezTo>
                  <a:pt x="79732" y="101749"/>
                  <a:pt x="68759" y="112306"/>
                  <a:pt x="64175" y="126057"/>
                </a:cubicBezTo>
                <a:lnTo>
                  <a:pt x="2639" y="309622"/>
                </a:lnTo>
                <a:cubicBezTo>
                  <a:pt x="625" y="315664"/>
                  <a:pt x="1320" y="322263"/>
                  <a:pt x="4376" y="327680"/>
                </a:cubicBezTo>
                <a:lnTo>
                  <a:pt x="112306" y="219750"/>
                </a:lnTo>
                <a:cubicBezTo>
                  <a:pt x="111542" y="216972"/>
                  <a:pt x="111194" y="214124"/>
                  <a:pt x="111194" y="211138"/>
                </a:cubicBezTo>
                <a:cubicBezTo>
                  <a:pt x="111194" y="192732"/>
                  <a:pt x="126127" y="177800"/>
                  <a:pt x="144532" y="177800"/>
                </a:cubicBezTo>
                <a:cubicBezTo>
                  <a:pt x="162937" y="177800"/>
                  <a:pt x="177869" y="192732"/>
                  <a:pt x="177869" y="211138"/>
                </a:cubicBezTo>
                <a:cubicBezTo>
                  <a:pt x="177869" y="229543"/>
                  <a:pt x="162937" y="244475"/>
                  <a:pt x="144532" y="244475"/>
                </a:cubicBezTo>
                <a:cubicBezTo>
                  <a:pt x="141545" y="244475"/>
                  <a:pt x="138628" y="244058"/>
                  <a:pt x="135920" y="243364"/>
                </a:cubicBezTo>
                <a:lnTo>
                  <a:pt x="27990" y="351224"/>
                </a:lnTo>
                <a:cubicBezTo>
                  <a:pt x="33407" y="354280"/>
                  <a:pt x="39936" y="354975"/>
                  <a:pt x="46047" y="352961"/>
                </a:cubicBezTo>
                <a:lnTo>
                  <a:pt x="229612" y="291425"/>
                </a:lnTo>
                <a:cubicBezTo>
                  <a:pt x="243294" y="286841"/>
                  <a:pt x="253921" y="275868"/>
                  <a:pt x="258088" y="262047"/>
                </a:cubicBezTo>
                <a:lnTo>
                  <a:pt x="288092" y="161965"/>
                </a:lnTo>
                <a:lnTo>
                  <a:pt x="288161" y="161617"/>
                </a:lnTo>
                <a:lnTo>
                  <a:pt x="194052" y="67508"/>
                </a:lnTo>
                <a:close/>
              </a:path>
            </a:pathLst>
          </a:custGeom>
          <a:solidFill>
            <a:srgbClr val="E5C200"/>
          </a:solidFill>
          <a:ln/>
        </p:spPr>
      </p:sp>
      <p:sp>
        <p:nvSpPr>
          <p:cNvPr id="18" name="Text 15"/>
          <p:cNvSpPr/>
          <p:nvPr/>
        </p:nvSpPr>
        <p:spPr>
          <a:xfrm>
            <a:off x="11404600" y="2133600"/>
            <a:ext cx="3810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700" b="1" dirty="0">
                <a:solidFill>
                  <a:srgbClr val="1A1A1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Autoregressive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10922000" y="2590800"/>
            <a:ext cx="43180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6B6B6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Predicts the next token step-by-step. Each word depends on previous ones. Powers GPT series for writing and code.</a:t>
            </a: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762000" y="4191000"/>
            <a:ext cx="4699000" cy="1968500"/>
          </a:xfrm>
          <a:prstGeom prst="roundRect">
            <a:avLst>
              <a:gd name="adj" fmla="val 6000"/>
            </a:avLst>
          </a:prstGeom>
          <a:solidFill>
            <a:srgbClr val="EEEEEE"/>
          </a:solidFill>
          <a:ln/>
        </p:spPr>
      </p:sp>
      <p:sp>
        <p:nvSpPr>
          <p:cNvPr id="21" name="Shape 18"/>
          <p:cNvSpPr/>
          <p:nvPr/>
        </p:nvSpPr>
        <p:spPr>
          <a:xfrm>
            <a:off x="762000" y="4191000"/>
            <a:ext cx="63500" cy="1968500"/>
          </a:xfrm>
          <a:prstGeom prst="rect">
            <a:avLst/>
          </a:prstGeom>
          <a:solidFill>
            <a:srgbClr val="E5C200"/>
          </a:solidFill>
          <a:ln/>
        </p:spPr>
      </p:sp>
      <p:sp>
        <p:nvSpPr>
          <p:cNvPr id="22" name="Shape 19"/>
          <p:cNvSpPr/>
          <p:nvPr/>
        </p:nvSpPr>
        <p:spPr>
          <a:xfrm>
            <a:off x="1060450" y="4356100"/>
            <a:ext cx="266700" cy="355600"/>
          </a:xfrm>
          <a:custGeom>
            <a:avLst/>
            <a:gdLst/>
            <a:ahLst/>
            <a:cxnLst/>
            <a:rect l="l" t="t" r="r" b="b"/>
            <a:pathLst>
              <a:path w="266700" h="355600">
                <a:moveTo>
                  <a:pt x="133350" y="355600"/>
                </a:moveTo>
                <a:cubicBezTo>
                  <a:pt x="59730" y="355600"/>
                  <a:pt x="0" y="295870"/>
                  <a:pt x="0" y="222250"/>
                </a:cubicBezTo>
                <a:cubicBezTo>
                  <a:pt x="0" y="158909"/>
                  <a:pt x="90428" y="31879"/>
                  <a:pt x="115709" y="-2431"/>
                </a:cubicBezTo>
                <a:cubicBezTo>
                  <a:pt x="119807" y="-7987"/>
                  <a:pt x="126266" y="-11112"/>
                  <a:pt x="133211" y="-11112"/>
                </a:cubicBezTo>
                <a:lnTo>
                  <a:pt x="133489" y="-11112"/>
                </a:lnTo>
                <a:cubicBezTo>
                  <a:pt x="140434" y="-11112"/>
                  <a:pt x="146893" y="-7987"/>
                  <a:pt x="150991" y="-2431"/>
                </a:cubicBezTo>
                <a:cubicBezTo>
                  <a:pt x="176272" y="31879"/>
                  <a:pt x="266700" y="158909"/>
                  <a:pt x="266700" y="222250"/>
                </a:cubicBezTo>
                <a:cubicBezTo>
                  <a:pt x="266700" y="295870"/>
                  <a:pt x="206970" y="355600"/>
                  <a:pt x="133350" y="355600"/>
                </a:cubicBezTo>
                <a:close/>
                <a:moveTo>
                  <a:pt x="77788" y="216694"/>
                </a:moveTo>
                <a:cubicBezTo>
                  <a:pt x="77788" y="207456"/>
                  <a:pt x="70356" y="200025"/>
                  <a:pt x="61119" y="200025"/>
                </a:cubicBezTo>
                <a:cubicBezTo>
                  <a:pt x="51881" y="200025"/>
                  <a:pt x="44450" y="207456"/>
                  <a:pt x="44450" y="216694"/>
                </a:cubicBezTo>
                <a:cubicBezTo>
                  <a:pt x="44450" y="268853"/>
                  <a:pt x="86747" y="311150"/>
                  <a:pt x="138906" y="311150"/>
                </a:cubicBezTo>
                <a:cubicBezTo>
                  <a:pt x="148144" y="311150"/>
                  <a:pt x="155575" y="303719"/>
                  <a:pt x="155575" y="294481"/>
                </a:cubicBezTo>
                <a:cubicBezTo>
                  <a:pt x="155575" y="285244"/>
                  <a:pt x="148144" y="277813"/>
                  <a:pt x="138906" y="277813"/>
                </a:cubicBezTo>
                <a:cubicBezTo>
                  <a:pt x="105152" y="277813"/>
                  <a:pt x="77788" y="250448"/>
                  <a:pt x="77788" y="216694"/>
                </a:cubicBezTo>
                <a:close/>
              </a:path>
            </a:pathLst>
          </a:custGeom>
          <a:solidFill>
            <a:srgbClr val="E5C200"/>
          </a:solidFill>
          <a:ln/>
        </p:spPr>
      </p:sp>
      <p:sp>
        <p:nvSpPr>
          <p:cNvPr id="23" name="Text 20"/>
          <p:cNvSpPr/>
          <p:nvPr/>
        </p:nvSpPr>
        <p:spPr>
          <a:xfrm>
            <a:off x="1498600" y="4356100"/>
            <a:ext cx="3683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700" b="1" dirty="0">
                <a:solidFill>
                  <a:srgbClr val="1A1A1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Diffusion Models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1016000" y="4813300"/>
            <a:ext cx="41910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6B6B6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Starts with random noise and iteratively denoises into stunning images. Powers DALL-E, Stable Diffusion, Midjourney.</a:t>
            </a:r>
            <a:endParaRPr lang="en-US" sz="1600" dirty="0"/>
          </a:p>
        </p:txBody>
      </p:sp>
      <p:sp>
        <p:nvSpPr>
          <p:cNvPr id="25" name="Shape 22"/>
          <p:cNvSpPr/>
          <p:nvPr/>
        </p:nvSpPr>
        <p:spPr>
          <a:xfrm>
            <a:off x="5715000" y="4191000"/>
            <a:ext cx="4699000" cy="1968500"/>
          </a:xfrm>
          <a:prstGeom prst="roundRect">
            <a:avLst>
              <a:gd name="adj" fmla="val 6000"/>
            </a:avLst>
          </a:prstGeom>
          <a:solidFill>
            <a:srgbClr val="EEEEEE"/>
          </a:solidFill>
          <a:ln/>
        </p:spPr>
      </p:sp>
      <p:sp>
        <p:nvSpPr>
          <p:cNvPr id="26" name="Shape 23"/>
          <p:cNvSpPr/>
          <p:nvPr/>
        </p:nvSpPr>
        <p:spPr>
          <a:xfrm>
            <a:off x="5715000" y="4191000"/>
            <a:ext cx="63500" cy="1968500"/>
          </a:xfrm>
          <a:prstGeom prst="rect">
            <a:avLst/>
          </a:prstGeom>
          <a:solidFill>
            <a:srgbClr val="E5C200"/>
          </a:solidFill>
          <a:ln/>
        </p:spPr>
      </p:sp>
      <p:sp>
        <p:nvSpPr>
          <p:cNvPr id="27" name="Shape 24"/>
          <p:cNvSpPr/>
          <p:nvPr/>
        </p:nvSpPr>
        <p:spPr>
          <a:xfrm>
            <a:off x="5969000" y="4356100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285175" y="86191"/>
                </a:moveTo>
                <a:cubicBezTo>
                  <a:pt x="299551" y="97026"/>
                  <a:pt x="317123" y="107513"/>
                  <a:pt x="336709" y="110153"/>
                </a:cubicBezTo>
                <a:cubicBezTo>
                  <a:pt x="345807" y="111403"/>
                  <a:pt x="354211" y="104944"/>
                  <a:pt x="355461" y="95845"/>
                </a:cubicBezTo>
                <a:cubicBezTo>
                  <a:pt x="356711" y="86747"/>
                  <a:pt x="350252" y="78343"/>
                  <a:pt x="341154" y="77093"/>
                </a:cubicBezTo>
                <a:cubicBezTo>
                  <a:pt x="330111" y="75634"/>
                  <a:pt x="318095" y="69245"/>
                  <a:pt x="305246" y="59591"/>
                </a:cubicBezTo>
                <a:cubicBezTo>
                  <a:pt x="278576" y="39449"/>
                  <a:pt x="242391" y="39449"/>
                  <a:pt x="215652" y="59591"/>
                </a:cubicBezTo>
                <a:cubicBezTo>
                  <a:pt x="198983" y="72162"/>
                  <a:pt x="187385" y="77857"/>
                  <a:pt x="177800" y="77857"/>
                </a:cubicBezTo>
                <a:cubicBezTo>
                  <a:pt x="168215" y="77857"/>
                  <a:pt x="156617" y="72162"/>
                  <a:pt x="139948" y="59591"/>
                </a:cubicBezTo>
                <a:cubicBezTo>
                  <a:pt x="113278" y="39449"/>
                  <a:pt x="77093" y="39449"/>
                  <a:pt x="50354" y="59591"/>
                </a:cubicBezTo>
                <a:cubicBezTo>
                  <a:pt x="37505" y="69245"/>
                  <a:pt x="25489" y="75634"/>
                  <a:pt x="14446" y="77093"/>
                </a:cubicBezTo>
                <a:cubicBezTo>
                  <a:pt x="5348" y="78343"/>
                  <a:pt x="-1111" y="86678"/>
                  <a:pt x="139" y="95845"/>
                </a:cubicBezTo>
                <a:cubicBezTo>
                  <a:pt x="1389" y="105013"/>
                  <a:pt x="9723" y="111403"/>
                  <a:pt x="18891" y="110153"/>
                </a:cubicBezTo>
                <a:cubicBezTo>
                  <a:pt x="38477" y="107513"/>
                  <a:pt x="56118" y="97026"/>
                  <a:pt x="70425" y="86191"/>
                </a:cubicBezTo>
                <a:cubicBezTo>
                  <a:pt x="85219" y="75009"/>
                  <a:pt x="105083" y="75009"/>
                  <a:pt x="119876" y="86191"/>
                </a:cubicBezTo>
                <a:cubicBezTo>
                  <a:pt x="136684" y="98901"/>
                  <a:pt x="156200" y="111125"/>
                  <a:pt x="177800" y="111125"/>
                </a:cubicBezTo>
                <a:cubicBezTo>
                  <a:pt x="199400" y="111125"/>
                  <a:pt x="218847" y="98832"/>
                  <a:pt x="235724" y="86191"/>
                </a:cubicBezTo>
                <a:cubicBezTo>
                  <a:pt x="250517" y="75009"/>
                  <a:pt x="270381" y="75009"/>
                  <a:pt x="285175" y="86191"/>
                </a:cubicBezTo>
                <a:close/>
                <a:moveTo>
                  <a:pt x="285175" y="186204"/>
                </a:moveTo>
                <a:cubicBezTo>
                  <a:pt x="299551" y="197039"/>
                  <a:pt x="317123" y="207526"/>
                  <a:pt x="336709" y="210165"/>
                </a:cubicBezTo>
                <a:cubicBezTo>
                  <a:pt x="345807" y="211415"/>
                  <a:pt x="354211" y="204956"/>
                  <a:pt x="355461" y="195858"/>
                </a:cubicBezTo>
                <a:cubicBezTo>
                  <a:pt x="356711" y="186759"/>
                  <a:pt x="350252" y="178356"/>
                  <a:pt x="341154" y="177105"/>
                </a:cubicBezTo>
                <a:cubicBezTo>
                  <a:pt x="330111" y="175647"/>
                  <a:pt x="318095" y="169257"/>
                  <a:pt x="305246" y="159603"/>
                </a:cubicBezTo>
                <a:cubicBezTo>
                  <a:pt x="278576" y="139462"/>
                  <a:pt x="242391" y="139462"/>
                  <a:pt x="215652" y="159603"/>
                </a:cubicBezTo>
                <a:cubicBezTo>
                  <a:pt x="198983" y="172174"/>
                  <a:pt x="187385" y="177869"/>
                  <a:pt x="177800" y="177869"/>
                </a:cubicBezTo>
                <a:cubicBezTo>
                  <a:pt x="168215" y="177869"/>
                  <a:pt x="156617" y="172174"/>
                  <a:pt x="139948" y="159603"/>
                </a:cubicBezTo>
                <a:cubicBezTo>
                  <a:pt x="113278" y="139462"/>
                  <a:pt x="77093" y="139462"/>
                  <a:pt x="50354" y="159603"/>
                </a:cubicBezTo>
                <a:cubicBezTo>
                  <a:pt x="37505" y="169257"/>
                  <a:pt x="25489" y="175647"/>
                  <a:pt x="14446" y="177105"/>
                </a:cubicBezTo>
                <a:cubicBezTo>
                  <a:pt x="5348" y="178286"/>
                  <a:pt x="-1111" y="186690"/>
                  <a:pt x="139" y="195858"/>
                </a:cubicBezTo>
                <a:cubicBezTo>
                  <a:pt x="1389" y="205026"/>
                  <a:pt x="9723" y="211415"/>
                  <a:pt x="18891" y="210165"/>
                </a:cubicBezTo>
                <a:cubicBezTo>
                  <a:pt x="38477" y="207526"/>
                  <a:pt x="56118" y="197039"/>
                  <a:pt x="70425" y="186204"/>
                </a:cubicBezTo>
                <a:cubicBezTo>
                  <a:pt x="85219" y="175022"/>
                  <a:pt x="105083" y="175022"/>
                  <a:pt x="119876" y="186204"/>
                </a:cubicBezTo>
                <a:cubicBezTo>
                  <a:pt x="136684" y="198914"/>
                  <a:pt x="156200" y="211138"/>
                  <a:pt x="177800" y="211138"/>
                </a:cubicBezTo>
                <a:cubicBezTo>
                  <a:pt x="199400" y="211138"/>
                  <a:pt x="218847" y="198844"/>
                  <a:pt x="235724" y="186204"/>
                </a:cubicBezTo>
                <a:cubicBezTo>
                  <a:pt x="250517" y="175022"/>
                  <a:pt x="270381" y="175022"/>
                  <a:pt x="285175" y="186204"/>
                </a:cubicBezTo>
                <a:close/>
                <a:moveTo>
                  <a:pt x="235724" y="286216"/>
                </a:moveTo>
                <a:cubicBezTo>
                  <a:pt x="250517" y="275034"/>
                  <a:pt x="270381" y="275034"/>
                  <a:pt x="285175" y="286216"/>
                </a:cubicBezTo>
                <a:cubicBezTo>
                  <a:pt x="299551" y="297051"/>
                  <a:pt x="317123" y="307538"/>
                  <a:pt x="336709" y="310178"/>
                </a:cubicBezTo>
                <a:cubicBezTo>
                  <a:pt x="345807" y="311428"/>
                  <a:pt x="354211" y="304969"/>
                  <a:pt x="355461" y="295870"/>
                </a:cubicBezTo>
                <a:cubicBezTo>
                  <a:pt x="356711" y="286772"/>
                  <a:pt x="350252" y="278368"/>
                  <a:pt x="341154" y="277118"/>
                </a:cubicBezTo>
                <a:cubicBezTo>
                  <a:pt x="330111" y="275659"/>
                  <a:pt x="318095" y="269270"/>
                  <a:pt x="305246" y="259616"/>
                </a:cubicBezTo>
                <a:cubicBezTo>
                  <a:pt x="278576" y="239474"/>
                  <a:pt x="242391" y="239474"/>
                  <a:pt x="215652" y="259616"/>
                </a:cubicBezTo>
                <a:cubicBezTo>
                  <a:pt x="198983" y="272187"/>
                  <a:pt x="187385" y="277882"/>
                  <a:pt x="177800" y="277882"/>
                </a:cubicBezTo>
                <a:cubicBezTo>
                  <a:pt x="168215" y="277882"/>
                  <a:pt x="156617" y="272187"/>
                  <a:pt x="139948" y="259616"/>
                </a:cubicBezTo>
                <a:cubicBezTo>
                  <a:pt x="113278" y="239474"/>
                  <a:pt x="77093" y="239474"/>
                  <a:pt x="50354" y="259616"/>
                </a:cubicBezTo>
                <a:cubicBezTo>
                  <a:pt x="37505" y="269270"/>
                  <a:pt x="25489" y="275659"/>
                  <a:pt x="14446" y="277118"/>
                </a:cubicBezTo>
                <a:cubicBezTo>
                  <a:pt x="5348" y="278368"/>
                  <a:pt x="-1111" y="286703"/>
                  <a:pt x="139" y="295870"/>
                </a:cubicBezTo>
                <a:cubicBezTo>
                  <a:pt x="1389" y="305038"/>
                  <a:pt x="9723" y="311428"/>
                  <a:pt x="18891" y="310178"/>
                </a:cubicBezTo>
                <a:cubicBezTo>
                  <a:pt x="38477" y="307538"/>
                  <a:pt x="56118" y="297051"/>
                  <a:pt x="70425" y="286216"/>
                </a:cubicBezTo>
                <a:cubicBezTo>
                  <a:pt x="85219" y="275034"/>
                  <a:pt x="105083" y="275034"/>
                  <a:pt x="119876" y="286216"/>
                </a:cubicBezTo>
                <a:cubicBezTo>
                  <a:pt x="136684" y="298926"/>
                  <a:pt x="156200" y="311150"/>
                  <a:pt x="177800" y="311150"/>
                </a:cubicBezTo>
                <a:cubicBezTo>
                  <a:pt x="199400" y="311150"/>
                  <a:pt x="218847" y="298857"/>
                  <a:pt x="235724" y="286216"/>
                </a:cubicBezTo>
                <a:close/>
              </a:path>
            </a:pathLst>
          </a:custGeom>
          <a:solidFill>
            <a:srgbClr val="E5C200"/>
          </a:solidFill>
          <a:ln/>
        </p:spPr>
      </p:sp>
      <p:sp>
        <p:nvSpPr>
          <p:cNvPr id="28" name="Text 25"/>
          <p:cNvSpPr/>
          <p:nvPr/>
        </p:nvSpPr>
        <p:spPr>
          <a:xfrm>
            <a:off x="6451600" y="4356100"/>
            <a:ext cx="3683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700" b="1" dirty="0">
                <a:solidFill>
                  <a:srgbClr val="1A1A1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Flow-Based</a:t>
            </a:r>
            <a:endParaRPr lang="en-US" sz="1600" dirty="0"/>
          </a:p>
        </p:txBody>
      </p:sp>
      <p:sp>
        <p:nvSpPr>
          <p:cNvPr id="29" name="Text 26"/>
          <p:cNvSpPr/>
          <p:nvPr/>
        </p:nvSpPr>
        <p:spPr>
          <a:xfrm>
            <a:off x="5969000" y="4813300"/>
            <a:ext cx="41910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6B6B6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Uses invertible transformations for exact likelihood calculations. Best for audio synthesis and density estimation.</a:t>
            </a:r>
            <a:endParaRPr lang="en-US" sz="1600" dirty="0"/>
          </a:p>
        </p:txBody>
      </p:sp>
      <p:sp>
        <p:nvSpPr>
          <p:cNvPr id="30" name="Shape 27"/>
          <p:cNvSpPr/>
          <p:nvPr/>
        </p:nvSpPr>
        <p:spPr>
          <a:xfrm>
            <a:off x="10668000" y="4191000"/>
            <a:ext cx="4826000" cy="1968500"/>
          </a:xfrm>
          <a:prstGeom prst="roundRect">
            <a:avLst>
              <a:gd name="adj" fmla="val 6000"/>
            </a:avLst>
          </a:prstGeom>
          <a:solidFill>
            <a:srgbClr val="EEEEEE"/>
          </a:solidFill>
          <a:ln/>
        </p:spPr>
      </p:sp>
      <p:sp>
        <p:nvSpPr>
          <p:cNvPr id="31" name="Shape 28"/>
          <p:cNvSpPr/>
          <p:nvPr/>
        </p:nvSpPr>
        <p:spPr>
          <a:xfrm>
            <a:off x="10668000" y="4191000"/>
            <a:ext cx="63500" cy="1968500"/>
          </a:xfrm>
          <a:prstGeom prst="rect">
            <a:avLst/>
          </a:prstGeom>
          <a:solidFill>
            <a:srgbClr val="E5C200"/>
          </a:solidFill>
          <a:ln/>
        </p:spPr>
      </p:sp>
      <p:sp>
        <p:nvSpPr>
          <p:cNvPr id="32" name="Shape 29"/>
          <p:cNvSpPr/>
          <p:nvPr/>
        </p:nvSpPr>
        <p:spPr>
          <a:xfrm>
            <a:off x="10944225" y="4356100"/>
            <a:ext cx="311150" cy="355600"/>
          </a:xfrm>
          <a:custGeom>
            <a:avLst/>
            <a:gdLst/>
            <a:ahLst/>
            <a:cxnLst/>
            <a:rect l="l" t="t" r="r" b="b"/>
            <a:pathLst>
              <a:path w="311150" h="355600">
                <a:moveTo>
                  <a:pt x="235307" y="-6876"/>
                </a:moveTo>
                <a:cubicBezTo>
                  <a:pt x="243572" y="-903"/>
                  <a:pt x="246628" y="9932"/>
                  <a:pt x="242878" y="19377"/>
                </a:cubicBezTo>
                <a:lnTo>
                  <a:pt x="188426" y="155575"/>
                </a:lnTo>
                <a:lnTo>
                  <a:pt x="288925" y="155575"/>
                </a:lnTo>
                <a:cubicBezTo>
                  <a:pt x="298301" y="155575"/>
                  <a:pt x="306636" y="161409"/>
                  <a:pt x="309830" y="170230"/>
                </a:cubicBezTo>
                <a:cubicBezTo>
                  <a:pt x="313025" y="179050"/>
                  <a:pt x="310317" y="188913"/>
                  <a:pt x="303163" y="194885"/>
                </a:cubicBezTo>
                <a:lnTo>
                  <a:pt x="103138" y="361573"/>
                </a:lnTo>
                <a:cubicBezTo>
                  <a:pt x="95290" y="368102"/>
                  <a:pt x="84108" y="368449"/>
                  <a:pt x="75843" y="362476"/>
                </a:cubicBezTo>
                <a:cubicBezTo>
                  <a:pt x="67578" y="356503"/>
                  <a:pt x="64522" y="345668"/>
                  <a:pt x="68272" y="336223"/>
                </a:cubicBezTo>
                <a:lnTo>
                  <a:pt x="122724" y="200025"/>
                </a:lnTo>
                <a:lnTo>
                  <a:pt x="22225" y="200025"/>
                </a:lnTo>
                <a:cubicBezTo>
                  <a:pt x="12849" y="200025"/>
                  <a:pt x="4514" y="194191"/>
                  <a:pt x="1320" y="185370"/>
                </a:cubicBezTo>
                <a:cubicBezTo>
                  <a:pt x="-1875" y="176550"/>
                  <a:pt x="833" y="166688"/>
                  <a:pt x="7987" y="160715"/>
                </a:cubicBezTo>
                <a:lnTo>
                  <a:pt x="208012" y="-5973"/>
                </a:lnTo>
                <a:cubicBezTo>
                  <a:pt x="215860" y="-12502"/>
                  <a:pt x="227042" y="-12849"/>
                  <a:pt x="235307" y="-6876"/>
                </a:cubicBezTo>
                <a:close/>
              </a:path>
            </a:pathLst>
          </a:custGeom>
          <a:solidFill>
            <a:srgbClr val="E5C200"/>
          </a:solidFill>
          <a:ln/>
        </p:spPr>
      </p:sp>
      <p:sp>
        <p:nvSpPr>
          <p:cNvPr id="33" name="Text 30"/>
          <p:cNvSpPr/>
          <p:nvPr/>
        </p:nvSpPr>
        <p:spPr>
          <a:xfrm>
            <a:off x="11404600" y="4356100"/>
            <a:ext cx="3810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700" b="1" dirty="0">
                <a:solidFill>
                  <a:srgbClr val="1A1A1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Transformers</a:t>
            </a:r>
            <a:endParaRPr lang="en-US" sz="1600" dirty="0"/>
          </a:p>
        </p:txBody>
      </p:sp>
      <p:sp>
        <p:nvSpPr>
          <p:cNvPr id="34" name="Text 31"/>
          <p:cNvSpPr/>
          <p:nvPr/>
        </p:nvSpPr>
        <p:spPr>
          <a:xfrm>
            <a:off x="10922000" y="4813300"/>
            <a:ext cx="43180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6B6B6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king of modern AI. Uses attention mechanism to understand relationships across entire documents. Highly scalable.</a:t>
            </a:r>
            <a:endParaRPr lang="en-US" sz="1600" dirty="0"/>
          </a:p>
        </p:txBody>
      </p:sp>
      <p:sp>
        <p:nvSpPr>
          <p:cNvPr id="35" name="Text 32"/>
          <p:cNvSpPr/>
          <p:nvPr/>
        </p:nvSpPr>
        <p:spPr>
          <a:xfrm>
            <a:off x="762000" y="6477000"/>
            <a:ext cx="5080000" cy="279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300" spc="200" kern="0" dirty="0">
                <a:solidFill>
                  <a:srgbClr val="E5C2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TOP LLMs COMPARED (2026)</a:t>
            </a:r>
            <a:endParaRPr lang="en-US" sz="1600" dirty="0"/>
          </a:p>
        </p:txBody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0" y="6858000"/>
          <a:ext cx="14732000" cy="1778000"/>
        </p:xfrm>
        <a:graphic>
          <a:graphicData uri="http://schemas.openxmlformats.org/drawingml/2006/table">
            <a:tbl>
              <a:tblPr/>
              <a:tblGrid>
                <a:gridCol w="2651760"/>
                <a:gridCol w="2651760"/>
                <a:gridCol w="3241040"/>
                <a:gridCol w="3977640"/>
                <a:gridCol w="2209800"/>
              </a:tblGrid>
              <a:tr h="444500">
                <a:tc>
                  <a:txBody>
                    <a:bodyPr/>
                    <a:lstStyle/>
                    <a:p>
                      <a:pPr algn="l"/>
                      <a:r>
                        <a:rPr lang="en-US" sz="1400" b="1" u="none" dirty="0">
                          <a:solidFill>
                            <a:srgbClr val="0D0D0D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Model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2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u="none" dirty="0">
                          <a:solidFill>
                            <a:srgbClr val="0D0D0D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Company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2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u="none" dirty="0">
                          <a:solidFill>
                            <a:srgbClr val="0D0D0D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Parameters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2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u="none" dirty="0">
                          <a:solidFill>
                            <a:srgbClr val="0D0D0D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Specialty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2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u="none" dirty="0">
                          <a:solidFill>
                            <a:srgbClr val="0D0D0D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Open Source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200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1A1A1A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GPT-4o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1A1A1A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OpenAI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1A1A1A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~1.8T (est.)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1A1A1A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Multimodal, reasoning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1A1A1A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No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1A1A1A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Claude 3.5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1A1A1A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Anthropic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1A1A1A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Unknown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1A1A1A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Long context, safety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1A1A1A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No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0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1A1A1A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Llama 3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1A1A1A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Meta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1A1A1A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70B - 405B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1A1A1A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Open-source AI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1A1A1A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Yes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7" name="Shape 33"/>
          <p:cNvSpPr/>
          <p:nvPr/>
        </p:nvSpPr>
        <p:spPr>
          <a:xfrm>
            <a:off x="762000" y="8966200"/>
            <a:ext cx="14732000" cy="25400"/>
          </a:xfrm>
          <a:prstGeom prst="rect">
            <a:avLst/>
          </a:prstGeom>
          <a:solidFill>
            <a:srgbClr val="E5C200"/>
          </a:solidFill>
          <a:ln/>
        </p:spPr>
      </p:sp>
      <p:sp>
        <p:nvSpPr>
          <p:cNvPr id="38" name="Text 34"/>
          <p:cNvSpPr/>
          <p:nvPr/>
        </p:nvSpPr>
        <p:spPr>
          <a:xfrm>
            <a:off x="14986000" y="8686800"/>
            <a:ext cx="508000" cy="254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r">
              <a:lnSpc>
                <a:spcPct val="100000"/>
              </a:lnSpc>
            </a:pPr>
            <a:r>
              <a:rPr lang="en-US" sz="1200" dirty="0">
                <a:solidFill>
                  <a:srgbClr val="6B6B6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03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7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vapsj6o2zbpo2/mnt/agents/output/generative-ai-models/images/logo.png">    </p:cNvPr>
          <p:cNvPicPr>
            <a:picLocks noChangeAspect="1"/>
          </p:cNvPicPr>
          <p:nvPr/>
        </p:nvPicPr>
        <p:blipFill>
          <a:blip r:embed="rId1"/>
          <a:srcRect l="-20370" r="-20370" t="0" b="0"/>
          <a:stretch/>
        </p:blipFill>
        <p:spPr>
          <a:xfrm>
            <a:off x="762000" y="381000"/>
            <a:ext cx="1524000" cy="50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2000" y="1079500"/>
            <a:ext cx="10160000" cy="533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1A1A1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Applications, Risks &amp; The Road Ahead</a:t>
            </a:r>
            <a:endParaRPr lang="en-US" sz="3000" dirty="0"/>
          </a:p>
        </p:txBody>
      </p:sp>
      <p:sp>
        <p:nvSpPr>
          <p:cNvPr id="4" name="Shape 1"/>
          <p:cNvSpPr/>
          <p:nvPr/>
        </p:nvSpPr>
        <p:spPr>
          <a:xfrm>
            <a:off x="762000" y="1676400"/>
            <a:ext cx="762000" cy="50800"/>
          </a:xfrm>
          <a:prstGeom prst="rect">
            <a:avLst/>
          </a:prstGeom>
          <a:solidFill>
            <a:srgbClr val="E5C200"/>
          </a:solidFill>
          <a:ln/>
        </p:spPr>
      </p:sp>
      <p:sp>
        <p:nvSpPr>
          <p:cNvPr id="5" name="Text 2"/>
          <p:cNvSpPr/>
          <p:nvPr/>
        </p:nvSpPr>
        <p:spPr>
          <a:xfrm>
            <a:off x="762000" y="1930400"/>
            <a:ext cx="4572000" cy="279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300" spc="200" kern="0" dirty="0">
                <a:solidFill>
                  <a:srgbClr val="E5C2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REAL-WORLD APPLICATIONS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777875" y="2349500"/>
            <a:ext cx="222250" cy="254000"/>
          </a:xfrm>
          <a:custGeom>
            <a:avLst/>
            <a:gdLst/>
            <a:ahLst/>
            <a:cxnLst/>
            <a:rect l="l" t="t" r="r" b="b"/>
            <a:pathLst>
              <a:path w="222250" h="254000">
                <a:moveTo>
                  <a:pt x="31750" y="15875"/>
                </a:moveTo>
                <a:cubicBezTo>
                  <a:pt x="14238" y="15875"/>
                  <a:pt x="0" y="30113"/>
                  <a:pt x="0" y="47625"/>
                </a:cubicBezTo>
                <a:lnTo>
                  <a:pt x="0" y="206375"/>
                </a:lnTo>
                <a:cubicBezTo>
                  <a:pt x="0" y="223887"/>
                  <a:pt x="14238" y="238125"/>
                  <a:pt x="31750" y="238125"/>
                </a:cubicBezTo>
                <a:lnTo>
                  <a:pt x="190500" y="238125"/>
                </a:lnTo>
                <a:cubicBezTo>
                  <a:pt x="208012" y="238125"/>
                  <a:pt x="222250" y="223887"/>
                  <a:pt x="222250" y="206375"/>
                </a:cubicBezTo>
                <a:lnTo>
                  <a:pt x="222250" y="47625"/>
                </a:lnTo>
                <a:cubicBezTo>
                  <a:pt x="222250" y="30113"/>
                  <a:pt x="208012" y="15875"/>
                  <a:pt x="190500" y="15875"/>
                </a:cubicBezTo>
                <a:lnTo>
                  <a:pt x="31750" y="15875"/>
                </a:lnTo>
                <a:close/>
                <a:moveTo>
                  <a:pt x="63500" y="55563"/>
                </a:moveTo>
                <a:cubicBezTo>
                  <a:pt x="76642" y="55563"/>
                  <a:pt x="87313" y="66233"/>
                  <a:pt x="87313" y="79375"/>
                </a:cubicBezTo>
                <a:cubicBezTo>
                  <a:pt x="87313" y="92517"/>
                  <a:pt x="76642" y="103188"/>
                  <a:pt x="63500" y="103188"/>
                </a:cubicBezTo>
                <a:cubicBezTo>
                  <a:pt x="50358" y="103188"/>
                  <a:pt x="39688" y="92517"/>
                  <a:pt x="39688" y="79375"/>
                </a:cubicBezTo>
                <a:cubicBezTo>
                  <a:pt x="39688" y="66233"/>
                  <a:pt x="50358" y="55563"/>
                  <a:pt x="63500" y="55563"/>
                </a:cubicBezTo>
                <a:close/>
                <a:moveTo>
                  <a:pt x="134938" y="111125"/>
                </a:moveTo>
                <a:cubicBezTo>
                  <a:pt x="139105" y="111125"/>
                  <a:pt x="142925" y="113308"/>
                  <a:pt x="145107" y="116830"/>
                </a:cubicBezTo>
                <a:lnTo>
                  <a:pt x="188764" y="188268"/>
                </a:lnTo>
                <a:cubicBezTo>
                  <a:pt x="190996" y="191939"/>
                  <a:pt x="191095" y="196552"/>
                  <a:pt x="189012" y="200323"/>
                </a:cubicBezTo>
                <a:cubicBezTo>
                  <a:pt x="186928" y="204093"/>
                  <a:pt x="182910" y="206375"/>
                  <a:pt x="178594" y="206375"/>
                </a:cubicBezTo>
                <a:lnTo>
                  <a:pt x="43656" y="206375"/>
                </a:lnTo>
                <a:cubicBezTo>
                  <a:pt x="39241" y="206375"/>
                  <a:pt x="35123" y="203895"/>
                  <a:pt x="33089" y="199975"/>
                </a:cubicBezTo>
                <a:cubicBezTo>
                  <a:pt x="31055" y="196056"/>
                  <a:pt x="31353" y="191294"/>
                  <a:pt x="33883" y="187672"/>
                </a:cubicBezTo>
                <a:lnTo>
                  <a:pt x="61664" y="147985"/>
                </a:lnTo>
                <a:cubicBezTo>
                  <a:pt x="63897" y="144810"/>
                  <a:pt x="67518" y="142925"/>
                  <a:pt x="71438" y="142925"/>
                </a:cubicBezTo>
                <a:cubicBezTo>
                  <a:pt x="75357" y="142925"/>
                  <a:pt x="78978" y="144810"/>
                  <a:pt x="81211" y="147985"/>
                </a:cubicBezTo>
                <a:lnTo>
                  <a:pt x="94307" y="166737"/>
                </a:lnTo>
                <a:lnTo>
                  <a:pt x="124768" y="116880"/>
                </a:lnTo>
                <a:cubicBezTo>
                  <a:pt x="126950" y="113357"/>
                  <a:pt x="130770" y="111175"/>
                  <a:pt x="134938" y="111175"/>
                </a:cubicBezTo>
                <a:close/>
              </a:path>
            </a:pathLst>
          </a:custGeom>
          <a:solidFill>
            <a:srgbClr val="E5C200"/>
          </a:solidFill>
          <a:ln/>
        </p:spPr>
      </p:sp>
      <p:sp>
        <p:nvSpPr>
          <p:cNvPr id="7" name="Text 4"/>
          <p:cNvSpPr/>
          <p:nvPr/>
        </p:nvSpPr>
        <p:spPr>
          <a:xfrm>
            <a:off x="1117600" y="2311400"/>
            <a:ext cx="4191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sz="1400" b="1" dirty="0">
                <a:solidFill>
                  <a:srgbClr val="1A1A1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Image Generation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6B6B6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Midjourney, DALL-E, Stable Diffusion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793750" y="3048000"/>
            <a:ext cx="190500" cy="254000"/>
          </a:xfrm>
          <a:custGeom>
            <a:avLst/>
            <a:gdLst/>
            <a:ahLst/>
            <a:cxnLst/>
            <a:rect l="l" t="t" r="r" b="b"/>
            <a:pathLst>
              <a:path w="190500" h="254000">
                <a:moveTo>
                  <a:pt x="0" y="31750"/>
                </a:moveTo>
                <a:cubicBezTo>
                  <a:pt x="0" y="14238"/>
                  <a:pt x="14238" y="0"/>
                  <a:pt x="31750" y="0"/>
                </a:cubicBezTo>
                <a:lnTo>
                  <a:pt x="105916" y="0"/>
                </a:lnTo>
                <a:cubicBezTo>
                  <a:pt x="114350" y="0"/>
                  <a:pt x="122436" y="3324"/>
                  <a:pt x="128389" y="9277"/>
                </a:cubicBezTo>
                <a:lnTo>
                  <a:pt x="181223" y="62161"/>
                </a:lnTo>
                <a:cubicBezTo>
                  <a:pt x="187176" y="68114"/>
                  <a:pt x="190500" y="76200"/>
                  <a:pt x="190500" y="84634"/>
                </a:cubicBezTo>
                <a:lnTo>
                  <a:pt x="190500" y="222250"/>
                </a:lnTo>
                <a:cubicBezTo>
                  <a:pt x="190500" y="239762"/>
                  <a:pt x="176262" y="254000"/>
                  <a:pt x="158750" y="254000"/>
                </a:cubicBezTo>
                <a:lnTo>
                  <a:pt x="31750" y="254000"/>
                </a:lnTo>
                <a:cubicBezTo>
                  <a:pt x="14238" y="254000"/>
                  <a:pt x="0" y="239762"/>
                  <a:pt x="0" y="222250"/>
                </a:cubicBezTo>
                <a:lnTo>
                  <a:pt x="0" y="31750"/>
                </a:lnTo>
                <a:close/>
                <a:moveTo>
                  <a:pt x="103188" y="29021"/>
                </a:moveTo>
                <a:lnTo>
                  <a:pt x="103188" y="75406"/>
                </a:lnTo>
                <a:cubicBezTo>
                  <a:pt x="103188" y="82004"/>
                  <a:pt x="108496" y="87313"/>
                  <a:pt x="115094" y="87313"/>
                </a:cubicBezTo>
                <a:lnTo>
                  <a:pt x="161479" y="87313"/>
                </a:lnTo>
                <a:lnTo>
                  <a:pt x="103188" y="29021"/>
                </a:lnTo>
                <a:close/>
                <a:moveTo>
                  <a:pt x="59531" y="127000"/>
                </a:moveTo>
                <a:cubicBezTo>
                  <a:pt x="52933" y="127000"/>
                  <a:pt x="47625" y="132308"/>
                  <a:pt x="47625" y="138906"/>
                </a:cubicBezTo>
                <a:cubicBezTo>
                  <a:pt x="47625" y="145504"/>
                  <a:pt x="52933" y="150813"/>
                  <a:pt x="59531" y="150813"/>
                </a:cubicBezTo>
                <a:lnTo>
                  <a:pt x="130969" y="150813"/>
                </a:lnTo>
                <a:cubicBezTo>
                  <a:pt x="137567" y="150813"/>
                  <a:pt x="142875" y="145504"/>
                  <a:pt x="142875" y="138906"/>
                </a:cubicBezTo>
                <a:cubicBezTo>
                  <a:pt x="142875" y="132308"/>
                  <a:pt x="137567" y="127000"/>
                  <a:pt x="130969" y="127000"/>
                </a:cubicBezTo>
                <a:lnTo>
                  <a:pt x="59531" y="127000"/>
                </a:lnTo>
                <a:close/>
                <a:moveTo>
                  <a:pt x="59531" y="174625"/>
                </a:moveTo>
                <a:cubicBezTo>
                  <a:pt x="52933" y="174625"/>
                  <a:pt x="47625" y="179933"/>
                  <a:pt x="47625" y="186531"/>
                </a:cubicBezTo>
                <a:cubicBezTo>
                  <a:pt x="47625" y="193129"/>
                  <a:pt x="52933" y="198438"/>
                  <a:pt x="59531" y="198438"/>
                </a:cubicBezTo>
                <a:lnTo>
                  <a:pt x="130969" y="198438"/>
                </a:lnTo>
                <a:cubicBezTo>
                  <a:pt x="137567" y="198438"/>
                  <a:pt x="142875" y="193129"/>
                  <a:pt x="142875" y="186531"/>
                </a:cubicBezTo>
                <a:cubicBezTo>
                  <a:pt x="142875" y="179933"/>
                  <a:pt x="137567" y="174625"/>
                  <a:pt x="130969" y="174625"/>
                </a:cubicBezTo>
                <a:lnTo>
                  <a:pt x="59531" y="174625"/>
                </a:lnTo>
                <a:close/>
              </a:path>
            </a:pathLst>
          </a:custGeom>
          <a:solidFill>
            <a:srgbClr val="E5C200"/>
          </a:solidFill>
          <a:ln/>
        </p:spPr>
      </p:sp>
      <p:sp>
        <p:nvSpPr>
          <p:cNvPr id="9" name="Text 6"/>
          <p:cNvSpPr/>
          <p:nvPr/>
        </p:nvSpPr>
        <p:spPr>
          <a:xfrm>
            <a:off x="1117600" y="3009900"/>
            <a:ext cx="4191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sz="1400" b="1" dirty="0">
                <a:solidFill>
                  <a:srgbClr val="1A1A1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Content Writing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6B6B6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ChatGPT, Claude, Jasper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46125" y="3746500"/>
            <a:ext cx="285750" cy="254000"/>
          </a:xfrm>
          <a:custGeom>
            <a:avLst/>
            <a:gdLst/>
            <a:ahLst/>
            <a:cxnLst/>
            <a:rect l="l" t="t" r="r" b="b"/>
            <a:pathLst>
              <a:path w="285750" h="254000">
                <a:moveTo>
                  <a:pt x="178991" y="595"/>
                </a:moveTo>
                <a:cubicBezTo>
                  <a:pt x="170557" y="-1836"/>
                  <a:pt x="161776" y="3076"/>
                  <a:pt x="159345" y="11509"/>
                </a:cubicBezTo>
                <a:lnTo>
                  <a:pt x="95845" y="233759"/>
                </a:lnTo>
                <a:cubicBezTo>
                  <a:pt x="93414" y="242193"/>
                  <a:pt x="98326" y="250974"/>
                  <a:pt x="106759" y="253405"/>
                </a:cubicBezTo>
                <a:cubicBezTo>
                  <a:pt x="115193" y="255836"/>
                  <a:pt x="123974" y="250924"/>
                  <a:pt x="126405" y="242491"/>
                </a:cubicBezTo>
                <a:lnTo>
                  <a:pt x="189905" y="20241"/>
                </a:lnTo>
                <a:cubicBezTo>
                  <a:pt x="192336" y="11807"/>
                  <a:pt x="187424" y="3026"/>
                  <a:pt x="178991" y="595"/>
                </a:cubicBezTo>
                <a:close/>
                <a:moveTo>
                  <a:pt x="211038" y="68114"/>
                </a:moveTo>
                <a:cubicBezTo>
                  <a:pt x="204837" y="74315"/>
                  <a:pt x="204837" y="84386"/>
                  <a:pt x="211038" y="90587"/>
                </a:cubicBezTo>
                <a:lnTo>
                  <a:pt x="247452" y="127000"/>
                </a:lnTo>
                <a:lnTo>
                  <a:pt x="211038" y="163413"/>
                </a:lnTo>
                <a:cubicBezTo>
                  <a:pt x="204837" y="169614"/>
                  <a:pt x="204837" y="179685"/>
                  <a:pt x="211038" y="185886"/>
                </a:cubicBezTo>
                <a:cubicBezTo>
                  <a:pt x="217239" y="192087"/>
                  <a:pt x="227310" y="192087"/>
                  <a:pt x="233511" y="185886"/>
                </a:cubicBezTo>
                <a:lnTo>
                  <a:pt x="281136" y="138261"/>
                </a:lnTo>
                <a:cubicBezTo>
                  <a:pt x="287338" y="132060"/>
                  <a:pt x="287338" y="121989"/>
                  <a:pt x="281136" y="115788"/>
                </a:cubicBezTo>
                <a:lnTo>
                  <a:pt x="233511" y="68163"/>
                </a:lnTo>
                <a:cubicBezTo>
                  <a:pt x="227310" y="61962"/>
                  <a:pt x="217239" y="61962"/>
                  <a:pt x="211038" y="68163"/>
                </a:cubicBezTo>
                <a:close/>
                <a:moveTo>
                  <a:pt x="74761" y="68114"/>
                </a:moveTo>
                <a:cubicBezTo>
                  <a:pt x="68560" y="61912"/>
                  <a:pt x="58489" y="61912"/>
                  <a:pt x="52288" y="68114"/>
                </a:cubicBezTo>
                <a:lnTo>
                  <a:pt x="4663" y="115739"/>
                </a:lnTo>
                <a:cubicBezTo>
                  <a:pt x="-1538" y="121940"/>
                  <a:pt x="-1538" y="132011"/>
                  <a:pt x="4663" y="138212"/>
                </a:cubicBezTo>
                <a:lnTo>
                  <a:pt x="52288" y="185837"/>
                </a:lnTo>
                <a:cubicBezTo>
                  <a:pt x="58489" y="192038"/>
                  <a:pt x="68560" y="192038"/>
                  <a:pt x="74761" y="185837"/>
                </a:cubicBezTo>
                <a:cubicBezTo>
                  <a:pt x="80962" y="179636"/>
                  <a:pt x="80962" y="169565"/>
                  <a:pt x="74761" y="163364"/>
                </a:cubicBezTo>
                <a:lnTo>
                  <a:pt x="38348" y="127000"/>
                </a:lnTo>
                <a:lnTo>
                  <a:pt x="74712" y="90587"/>
                </a:lnTo>
                <a:cubicBezTo>
                  <a:pt x="80913" y="84386"/>
                  <a:pt x="80913" y="74315"/>
                  <a:pt x="74712" y="68114"/>
                </a:cubicBezTo>
                <a:close/>
              </a:path>
            </a:pathLst>
          </a:custGeom>
          <a:solidFill>
            <a:srgbClr val="E5C200"/>
          </a:solidFill>
          <a:ln/>
        </p:spPr>
      </p:sp>
      <p:sp>
        <p:nvSpPr>
          <p:cNvPr id="11" name="Text 8"/>
          <p:cNvSpPr/>
          <p:nvPr/>
        </p:nvSpPr>
        <p:spPr>
          <a:xfrm>
            <a:off x="1117600" y="3708400"/>
            <a:ext cx="4191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sz="1400" b="1" dirty="0">
                <a:solidFill>
                  <a:srgbClr val="1A1A1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Code Generation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6B6B6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GitHub Copilot, Cursor, Replit AI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746125" y="4445000"/>
            <a:ext cx="285750" cy="254000"/>
          </a:xfrm>
          <a:custGeom>
            <a:avLst/>
            <a:gdLst/>
            <a:ahLst/>
            <a:cxnLst/>
            <a:rect l="l" t="t" r="r" b="b"/>
            <a:pathLst>
              <a:path w="285750" h="254000">
                <a:moveTo>
                  <a:pt x="47625" y="31750"/>
                </a:moveTo>
                <a:cubicBezTo>
                  <a:pt x="30113" y="31750"/>
                  <a:pt x="15875" y="45988"/>
                  <a:pt x="15875" y="63500"/>
                </a:cubicBezTo>
                <a:lnTo>
                  <a:pt x="15875" y="190500"/>
                </a:lnTo>
                <a:cubicBezTo>
                  <a:pt x="15875" y="208012"/>
                  <a:pt x="30113" y="222250"/>
                  <a:pt x="47625" y="222250"/>
                </a:cubicBezTo>
                <a:lnTo>
                  <a:pt x="174625" y="222250"/>
                </a:lnTo>
                <a:cubicBezTo>
                  <a:pt x="192137" y="222250"/>
                  <a:pt x="206375" y="208012"/>
                  <a:pt x="206375" y="190500"/>
                </a:cubicBezTo>
                <a:lnTo>
                  <a:pt x="206375" y="63500"/>
                </a:lnTo>
                <a:cubicBezTo>
                  <a:pt x="206375" y="45988"/>
                  <a:pt x="192137" y="31750"/>
                  <a:pt x="174625" y="31750"/>
                </a:cubicBezTo>
                <a:lnTo>
                  <a:pt x="47625" y="31750"/>
                </a:lnTo>
                <a:close/>
                <a:moveTo>
                  <a:pt x="230188" y="166688"/>
                </a:moveTo>
                <a:lnTo>
                  <a:pt x="266650" y="195858"/>
                </a:lnTo>
                <a:cubicBezTo>
                  <a:pt x="268734" y="197545"/>
                  <a:pt x="271314" y="198438"/>
                  <a:pt x="273993" y="198438"/>
                </a:cubicBezTo>
                <a:cubicBezTo>
                  <a:pt x="280491" y="198438"/>
                  <a:pt x="285750" y="193179"/>
                  <a:pt x="285750" y="186680"/>
                </a:cubicBezTo>
                <a:lnTo>
                  <a:pt x="285750" y="67320"/>
                </a:lnTo>
                <a:cubicBezTo>
                  <a:pt x="285750" y="60821"/>
                  <a:pt x="280491" y="55563"/>
                  <a:pt x="273993" y="55563"/>
                </a:cubicBezTo>
                <a:cubicBezTo>
                  <a:pt x="271314" y="55563"/>
                  <a:pt x="268734" y="56455"/>
                  <a:pt x="266650" y="58142"/>
                </a:cubicBezTo>
                <a:lnTo>
                  <a:pt x="230188" y="87313"/>
                </a:lnTo>
                <a:lnTo>
                  <a:pt x="230188" y="166688"/>
                </a:lnTo>
                <a:close/>
              </a:path>
            </a:pathLst>
          </a:custGeom>
          <a:solidFill>
            <a:srgbClr val="E5C200"/>
          </a:solidFill>
          <a:ln/>
        </p:spPr>
      </p:sp>
      <p:sp>
        <p:nvSpPr>
          <p:cNvPr id="13" name="Text 10"/>
          <p:cNvSpPr/>
          <p:nvPr/>
        </p:nvSpPr>
        <p:spPr>
          <a:xfrm>
            <a:off x="1117600" y="4406900"/>
            <a:ext cx="4191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sz="1400" b="1" dirty="0">
                <a:solidFill>
                  <a:srgbClr val="1A1A1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Video Generation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6B6B6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Sora, Runway ML, Pika Labs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762000" y="51435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53529"/>
                </a:moveTo>
                <a:lnTo>
                  <a:pt x="119559" y="43210"/>
                </a:lnTo>
                <a:cubicBezTo>
                  <a:pt x="107156" y="26045"/>
                  <a:pt x="87263" y="15875"/>
                  <a:pt x="66030" y="15875"/>
                </a:cubicBezTo>
                <a:cubicBezTo>
                  <a:pt x="29567" y="15875"/>
                  <a:pt x="0" y="45442"/>
                  <a:pt x="0" y="81905"/>
                </a:cubicBezTo>
                <a:lnTo>
                  <a:pt x="0" y="83195"/>
                </a:lnTo>
                <a:cubicBezTo>
                  <a:pt x="0" y="94903"/>
                  <a:pt x="3076" y="107007"/>
                  <a:pt x="8235" y="119063"/>
                </a:cubicBezTo>
                <a:lnTo>
                  <a:pt x="60821" y="119063"/>
                </a:lnTo>
                <a:cubicBezTo>
                  <a:pt x="62409" y="119063"/>
                  <a:pt x="63847" y="118120"/>
                  <a:pt x="64492" y="116632"/>
                </a:cubicBezTo>
                <a:lnTo>
                  <a:pt x="80268" y="78780"/>
                </a:lnTo>
                <a:cubicBezTo>
                  <a:pt x="82104" y="74414"/>
                  <a:pt x="86370" y="71537"/>
                  <a:pt x="91083" y="71438"/>
                </a:cubicBezTo>
                <a:cubicBezTo>
                  <a:pt x="95796" y="71338"/>
                  <a:pt x="100161" y="74116"/>
                  <a:pt x="102096" y="78432"/>
                </a:cubicBezTo>
                <a:lnTo>
                  <a:pt x="127546" y="134938"/>
                </a:lnTo>
                <a:lnTo>
                  <a:pt x="148084" y="93861"/>
                </a:lnTo>
                <a:cubicBezTo>
                  <a:pt x="150118" y="89843"/>
                  <a:pt x="154236" y="87263"/>
                  <a:pt x="158750" y="87263"/>
                </a:cubicBezTo>
                <a:cubicBezTo>
                  <a:pt x="163264" y="87263"/>
                  <a:pt x="167382" y="89793"/>
                  <a:pt x="169416" y="93861"/>
                </a:cubicBezTo>
                <a:lnTo>
                  <a:pt x="180925" y="116830"/>
                </a:lnTo>
                <a:cubicBezTo>
                  <a:pt x="181620" y="118170"/>
                  <a:pt x="182959" y="119013"/>
                  <a:pt x="184497" y="119013"/>
                </a:cubicBezTo>
                <a:lnTo>
                  <a:pt x="245814" y="119013"/>
                </a:lnTo>
                <a:cubicBezTo>
                  <a:pt x="251023" y="106958"/>
                  <a:pt x="254050" y="94853"/>
                  <a:pt x="254050" y="83145"/>
                </a:cubicBezTo>
                <a:lnTo>
                  <a:pt x="254050" y="81855"/>
                </a:lnTo>
                <a:cubicBezTo>
                  <a:pt x="254000" y="45442"/>
                  <a:pt x="224433" y="15875"/>
                  <a:pt x="187970" y="15875"/>
                </a:cubicBezTo>
                <a:cubicBezTo>
                  <a:pt x="166787" y="15875"/>
                  <a:pt x="146844" y="26045"/>
                  <a:pt x="134441" y="43210"/>
                </a:cubicBezTo>
                <a:lnTo>
                  <a:pt x="127000" y="53479"/>
                </a:lnTo>
                <a:close/>
                <a:moveTo>
                  <a:pt x="232966" y="142875"/>
                </a:moveTo>
                <a:lnTo>
                  <a:pt x="184448" y="142875"/>
                </a:lnTo>
                <a:cubicBezTo>
                  <a:pt x="173930" y="142875"/>
                  <a:pt x="164306" y="136922"/>
                  <a:pt x="159593" y="127496"/>
                </a:cubicBezTo>
                <a:lnTo>
                  <a:pt x="158750" y="125809"/>
                </a:lnTo>
                <a:lnTo>
                  <a:pt x="137666" y="168027"/>
                </a:lnTo>
                <a:cubicBezTo>
                  <a:pt x="135632" y="172145"/>
                  <a:pt x="131366" y="174724"/>
                  <a:pt x="126752" y="174625"/>
                </a:cubicBezTo>
                <a:cubicBezTo>
                  <a:pt x="122138" y="174526"/>
                  <a:pt x="118021" y="171797"/>
                  <a:pt x="116136" y="167630"/>
                </a:cubicBezTo>
                <a:lnTo>
                  <a:pt x="91678" y="113308"/>
                </a:lnTo>
                <a:lnTo>
                  <a:pt x="86469" y="125809"/>
                </a:lnTo>
                <a:cubicBezTo>
                  <a:pt x="82153" y="136178"/>
                  <a:pt x="72033" y="142925"/>
                  <a:pt x="60821" y="142925"/>
                </a:cubicBezTo>
                <a:lnTo>
                  <a:pt x="21034" y="142925"/>
                </a:lnTo>
                <a:cubicBezTo>
                  <a:pt x="44450" y="179536"/>
                  <a:pt x="82054" y="213221"/>
                  <a:pt x="105569" y="231180"/>
                </a:cubicBezTo>
                <a:cubicBezTo>
                  <a:pt x="111720" y="235843"/>
                  <a:pt x="119261" y="238175"/>
                  <a:pt x="126950" y="238175"/>
                </a:cubicBezTo>
                <a:cubicBezTo>
                  <a:pt x="134640" y="238175"/>
                  <a:pt x="142230" y="235893"/>
                  <a:pt x="148332" y="231180"/>
                </a:cubicBezTo>
                <a:cubicBezTo>
                  <a:pt x="171946" y="213171"/>
                  <a:pt x="209550" y="179487"/>
                  <a:pt x="232966" y="142875"/>
                </a:cubicBezTo>
                <a:close/>
              </a:path>
            </a:pathLst>
          </a:custGeom>
          <a:solidFill>
            <a:srgbClr val="E5C200"/>
          </a:solidFill>
          <a:ln/>
        </p:spPr>
      </p:sp>
      <p:sp>
        <p:nvSpPr>
          <p:cNvPr id="15" name="Text 12"/>
          <p:cNvSpPr/>
          <p:nvPr/>
        </p:nvSpPr>
        <p:spPr>
          <a:xfrm>
            <a:off x="1117600" y="5105400"/>
            <a:ext cx="4191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sz="1400" b="1" dirty="0">
                <a:solidFill>
                  <a:srgbClr val="1A1A1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Healthcare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6B6B6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Drug discovery, medical scan analysis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746125" y="5842000"/>
            <a:ext cx="285750" cy="254000"/>
          </a:xfrm>
          <a:custGeom>
            <a:avLst/>
            <a:gdLst/>
            <a:ahLst/>
            <a:cxnLst/>
            <a:rect l="l" t="t" r="r" b="b"/>
            <a:pathLst>
              <a:path w="285750" h="254000">
                <a:moveTo>
                  <a:pt x="23812" y="97135"/>
                </a:moveTo>
                <a:lnTo>
                  <a:pt x="127595" y="139849"/>
                </a:lnTo>
                <a:cubicBezTo>
                  <a:pt x="132457" y="141833"/>
                  <a:pt x="137616" y="142875"/>
                  <a:pt x="142875" y="142875"/>
                </a:cubicBezTo>
                <a:cubicBezTo>
                  <a:pt x="148134" y="142875"/>
                  <a:pt x="153293" y="141833"/>
                  <a:pt x="158155" y="139849"/>
                </a:cubicBezTo>
                <a:lnTo>
                  <a:pt x="278408" y="90339"/>
                </a:lnTo>
                <a:cubicBezTo>
                  <a:pt x="282873" y="88503"/>
                  <a:pt x="285750" y="84187"/>
                  <a:pt x="285750" y="79375"/>
                </a:cubicBezTo>
                <a:cubicBezTo>
                  <a:pt x="285750" y="74563"/>
                  <a:pt x="282873" y="70247"/>
                  <a:pt x="278408" y="68411"/>
                </a:cubicBezTo>
                <a:lnTo>
                  <a:pt x="158155" y="18901"/>
                </a:lnTo>
                <a:cubicBezTo>
                  <a:pt x="153293" y="16917"/>
                  <a:pt x="148134" y="15875"/>
                  <a:pt x="142875" y="15875"/>
                </a:cubicBezTo>
                <a:cubicBezTo>
                  <a:pt x="137616" y="15875"/>
                  <a:pt x="132457" y="16917"/>
                  <a:pt x="127595" y="18901"/>
                </a:cubicBezTo>
                <a:lnTo>
                  <a:pt x="7342" y="68411"/>
                </a:lnTo>
                <a:cubicBezTo>
                  <a:pt x="2877" y="70247"/>
                  <a:pt x="0" y="74563"/>
                  <a:pt x="0" y="79375"/>
                </a:cubicBezTo>
                <a:lnTo>
                  <a:pt x="0" y="226219"/>
                </a:lnTo>
                <a:cubicBezTo>
                  <a:pt x="0" y="232817"/>
                  <a:pt x="5308" y="238125"/>
                  <a:pt x="11906" y="238125"/>
                </a:cubicBezTo>
                <a:cubicBezTo>
                  <a:pt x="18504" y="238125"/>
                  <a:pt x="23812" y="232817"/>
                  <a:pt x="23812" y="226219"/>
                </a:cubicBezTo>
                <a:lnTo>
                  <a:pt x="23812" y="97135"/>
                </a:lnTo>
                <a:close/>
                <a:moveTo>
                  <a:pt x="47625" y="132705"/>
                </a:moveTo>
                <a:lnTo>
                  <a:pt x="47625" y="190500"/>
                </a:lnTo>
                <a:cubicBezTo>
                  <a:pt x="47625" y="216793"/>
                  <a:pt x="90289" y="238125"/>
                  <a:pt x="142875" y="238125"/>
                </a:cubicBezTo>
                <a:cubicBezTo>
                  <a:pt x="195461" y="238125"/>
                  <a:pt x="238125" y="216793"/>
                  <a:pt x="238125" y="190500"/>
                </a:cubicBezTo>
                <a:lnTo>
                  <a:pt x="238125" y="132655"/>
                </a:lnTo>
                <a:lnTo>
                  <a:pt x="167233" y="161875"/>
                </a:lnTo>
                <a:cubicBezTo>
                  <a:pt x="159494" y="165050"/>
                  <a:pt x="151259" y="166687"/>
                  <a:pt x="142875" y="166687"/>
                </a:cubicBezTo>
                <a:cubicBezTo>
                  <a:pt x="134491" y="166687"/>
                  <a:pt x="126256" y="165050"/>
                  <a:pt x="118517" y="161875"/>
                </a:cubicBezTo>
                <a:lnTo>
                  <a:pt x="47625" y="132655"/>
                </a:lnTo>
                <a:close/>
              </a:path>
            </a:pathLst>
          </a:custGeom>
          <a:solidFill>
            <a:srgbClr val="E5C200"/>
          </a:solidFill>
          <a:ln/>
        </p:spPr>
      </p:sp>
      <p:sp>
        <p:nvSpPr>
          <p:cNvPr id="17" name="Text 14"/>
          <p:cNvSpPr/>
          <p:nvPr/>
        </p:nvSpPr>
        <p:spPr>
          <a:xfrm>
            <a:off x="1117600" y="5803900"/>
            <a:ext cx="4191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sz="1400" b="1" dirty="0">
                <a:solidFill>
                  <a:srgbClr val="1A1A1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Education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6B6B6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Personalized AI tutors, adaptive learning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5461000" y="1968500"/>
            <a:ext cx="0" cy="4572000"/>
          </a:xfrm>
          <a:prstGeom prst="straightConnector1">
            <a:avLst/>
          </a:prstGeom>
          <a:noFill/>
          <a:ln w="12700">
            <a:solidFill>
              <a:srgbClr val="E0E0D8"/>
            </a:solidFill>
            <a:prstDash val="solid"/>
            <a:headEnd type="none"/>
            <a:tailEnd type="none"/>
          </a:ln>
        </p:spPr>
      </p:sp>
      <p:sp>
        <p:nvSpPr>
          <p:cNvPr id="19" name="Text 16"/>
          <p:cNvSpPr/>
          <p:nvPr/>
        </p:nvSpPr>
        <p:spPr>
          <a:xfrm>
            <a:off x="5842000" y="1930400"/>
            <a:ext cx="4572000" cy="279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300" spc="200" kern="0" dirty="0">
                <a:solidFill>
                  <a:srgbClr val="E05252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RISKS &amp; CHALLENGES</a:t>
            </a: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5842000" y="23495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0"/>
                </a:moveTo>
                <a:cubicBezTo>
                  <a:pt x="134293" y="0"/>
                  <a:pt x="140990" y="4018"/>
                  <a:pt x="144463" y="10418"/>
                </a:cubicBezTo>
                <a:lnTo>
                  <a:pt x="251619" y="208855"/>
                </a:lnTo>
                <a:cubicBezTo>
                  <a:pt x="254943" y="215007"/>
                  <a:pt x="254794" y="222448"/>
                  <a:pt x="251222" y="228451"/>
                </a:cubicBezTo>
                <a:cubicBezTo>
                  <a:pt x="247650" y="234454"/>
                  <a:pt x="241151" y="238125"/>
                  <a:pt x="234156" y="238125"/>
                </a:cubicBezTo>
                <a:lnTo>
                  <a:pt x="19844" y="238125"/>
                </a:lnTo>
                <a:cubicBezTo>
                  <a:pt x="12849" y="238125"/>
                  <a:pt x="6400" y="234454"/>
                  <a:pt x="2778" y="228451"/>
                </a:cubicBezTo>
                <a:cubicBezTo>
                  <a:pt x="-843" y="222448"/>
                  <a:pt x="-943" y="215007"/>
                  <a:pt x="2381" y="208855"/>
                </a:cubicBezTo>
                <a:lnTo>
                  <a:pt x="109538" y="10418"/>
                </a:lnTo>
                <a:cubicBezTo>
                  <a:pt x="113010" y="4018"/>
                  <a:pt x="119707" y="0"/>
                  <a:pt x="127000" y="0"/>
                </a:cubicBezTo>
                <a:close/>
                <a:moveTo>
                  <a:pt x="127000" y="83344"/>
                </a:moveTo>
                <a:cubicBezTo>
                  <a:pt x="120402" y="83344"/>
                  <a:pt x="115094" y="88652"/>
                  <a:pt x="115094" y="95250"/>
                </a:cubicBezTo>
                <a:lnTo>
                  <a:pt x="115094" y="150813"/>
                </a:lnTo>
                <a:cubicBezTo>
                  <a:pt x="115094" y="157411"/>
                  <a:pt x="120402" y="162719"/>
                  <a:pt x="127000" y="162719"/>
                </a:cubicBezTo>
                <a:cubicBezTo>
                  <a:pt x="133598" y="162719"/>
                  <a:pt x="138906" y="157411"/>
                  <a:pt x="138906" y="150813"/>
                </a:cubicBezTo>
                <a:lnTo>
                  <a:pt x="138906" y="95250"/>
                </a:lnTo>
                <a:cubicBezTo>
                  <a:pt x="138906" y="88652"/>
                  <a:pt x="133598" y="83344"/>
                  <a:pt x="127000" y="83344"/>
                </a:cubicBezTo>
                <a:close/>
                <a:moveTo>
                  <a:pt x="140246" y="190500"/>
                </a:moveTo>
                <a:cubicBezTo>
                  <a:pt x="140547" y="185583"/>
                  <a:pt x="138095" y="180906"/>
                  <a:pt x="133880" y="178356"/>
                </a:cubicBezTo>
                <a:cubicBezTo>
                  <a:pt x="129666" y="175807"/>
                  <a:pt x="124384" y="175807"/>
                  <a:pt x="120169" y="178356"/>
                </a:cubicBezTo>
                <a:cubicBezTo>
                  <a:pt x="115955" y="180906"/>
                  <a:pt x="113503" y="185583"/>
                  <a:pt x="113804" y="190500"/>
                </a:cubicBezTo>
                <a:cubicBezTo>
                  <a:pt x="113503" y="195417"/>
                  <a:pt x="115955" y="200094"/>
                  <a:pt x="120169" y="202644"/>
                </a:cubicBezTo>
                <a:cubicBezTo>
                  <a:pt x="124384" y="205193"/>
                  <a:pt x="129666" y="205193"/>
                  <a:pt x="133880" y="202644"/>
                </a:cubicBezTo>
                <a:cubicBezTo>
                  <a:pt x="138095" y="200094"/>
                  <a:pt x="140547" y="195417"/>
                  <a:pt x="140246" y="190500"/>
                </a:cubicBezTo>
                <a:close/>
              </a:path>
            </a:pathLst>
          </a:custGeom>
          <a:solidFill>
            <a:srgbClr val="E05252"/>
          </a:solidFill>
          <a:ln/>
        </p:spPr>
      </p:sp>
      <p:sp>
        <p:nvSpPr>
          <p:cNvPr id="21" name="Text 18"/>
          <p:cNvSpPr/>
          <p:nvPr/>
        </p:nvSpPr>
        <p:spPr>
          <a:xfrm>
            <a:off x="6197600" y="2311400"/>
            <a:ext cx="4191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sz="1400" b="1" dirty="0">
                <a:solidFill>
                  <a:srgbClr val="1A1A1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Deepfakes &amp; Misinformation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6B6B6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Fake videos, photos, voice recordings</a:t>
            </a:r>
            <a:endParaRPr lang="en-US" sz="1600" dirty="0"/>
          </a:p>
        </p:txBody>
      </p:sp>
      <p:sp>
        <p:nvSpPr>
          <p:cNvPr id="22" name="Shape 19"/>
          <p:cNvSpPr/>
          <p:nvPr/>
        </p:nvSpPr>
        <p:spPr>
          <a:xfrm>
            <a:off x="5873750" y="3048000"/>
            <a:ext cx="190500" cy="254000"/>
          </a:xfrm>
          <a:custGeom>
            <a:avLst/>
            <a:gdLst/>
            <a:ahLst/>
            <a:cxnLst/>
            <a:rect l="l" t="t" r="r" b="b"/>
            <a:pathLst>
              <a:path w="190500" h="254000">
                <a:moveTo>
                  <a:pt x="63500" y="47625"/>
                </a:moveTo>
                <a:lnTo>
                  <a:pt x="63500" y="79375"/>
                </a:lnTo>
                <a:lnTo>
                  <a:pt x="127000" y="79375"/>
                </a:lnTo>
                <a:lnTo>
                  <a:pt x="127000" y="47625"/>
                </a:lnTo>
                <a:cubicBezTo>
                  <a:pt x="127000" y="30113"/>
                  <a:pt x="112762" y="15875"/>
                  <a:pt x="95250" y="15875"/>
                </a:cubicBezTo>
                <a:cubicBezTo>
                  <a:pt x="77738" y="15875"/>
                  <a:pt x="63500" y="30113"/>
                  <a:pt x="63500" y="47625"/>
                </a:cubicBezTo>
                <a:close/>
                <a:moveTo>
                  <a:pt x="31750" y="79375"/>
                </a:moveTo>
                <a:lnTo>
                  <a:pt x="31750" y="47625"/>
                </a:lnTo>
                <a:cubicBezTo>
                  <a:pt x="31750" y="12551"/>
                  <a:pt x="60176" y="-15875"/>
                  <a:pt x="95250" y="-15875"/>
                </a:cubicBezTo>
                <a:cubicBezTo>
                  <a:pt x="130324" y="-15875"/>
                  <a:pt x="158750" y="12551"/>
                  <a:pt x="158750" y="47625"/>
                </a:cubicBezTo>
                <a:lnTo>
                  <a:pt x="158750" y="79375"/>
                </a:lnTo>
                <a:cubicBezTo>
                  <a:pt x="176262" y="79375"/>
                  <a:pt x="190500" y="93613"/>
                  <a:pt x="190500" y="111125"/>
                </a:cubicBezTo>
                <a:lnTo>
                  <a:pt x="190500" y="222250"/>
                </a:lnTo>
                <a:cubicBezTo>
                  <a:pt x="190500" y="239762"/>
                  <a:pt x="176262" y="254000"/>
                  <a:pt x="158750" y="254000"/>
                </a:cubicBezTo>
                <a:lnTo>
                  <a:pt x="31750" y="254000"/>
                </a:lnTo>
                <a:cubicBezTo>
                  <a:pt x="14238" y="254000"/>
                  <a:pt x="0" y="239762"/>
                  <a:pt x="0" y="222250"/>
                </a:cubicBezTo>
                <a:lnTo>
                  <a:pt x="0" y="111125"/>
                </a:lnTo>
                <a:cubicBezTo>
                  <a:pt x="0" y="93613"/>
                  <a:pt x="14238" y="79375"/>
                  <a:pt x="31750" y="79375"/>
                </a:cubicBezTo>
                <a:close/>
              </a:path>
            </a:pathLst>
          </a:custGeom>
          <a:solidFill>
            <a:srgbClr val="E05252"/>
          </a:solidFill>
          <a:ln/>
        </p:spPr>
      </p:sp>
      <p:sp>
        <p:nvSpPr>
          <p:cNvPr id="23" name="Text 20"/>
          <p:cNvSpPr/>
          <p:nvPr/>
        </p:nvSpPr>
        <p:spPr>
          <a:xfrm>
            <a:off x="6197600" y="3009900"/>
            <a:ext cx="4191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sz="1400" b="1" dirty="0">
                <a:solidFill>
                  <a:srgbClr val="1A1A1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Data Privacy &amp; Leakage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6B6B6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Personal info exposure, trade secrets</a:t>
            </a:r>
            <a:endParaRPr lang="en-US" sz="1600" dirty="0"/>
          </a:p>
        </p:txBody>
      </p:sp>
      <p:sp>
        <p:nvSpPr>
          <p:cNvPr id="24" name="Shape 21"/>
          <p:cNvSpPr/>
          <p:nvPr/>
        </p:nvSpPr>
        <p:spPr>
          <a:xfrm>
            <a:off x="5826125" y="3746500"/>
            <a:ext cx="285750" cy="254000"/>
          </a:xfrm>
          <a:custGeom>
            <a:avLst/>
            <a:gdLst/>
            <a:ahLst/>
            <a:cxnLst/>
            <a:rect l="l" t="t" r="r" b="b"/>
            <a:pathLst>
              <a:path w="285750" h="254000">
                <a:moveTo>
                  <a:pt x="111125" y="123031"/>
                </a:moveTo>
                <a:cubicBezTo>
                  <a:pt x="143981" y="123031"/>
                  <a:pt x="170656" y="96356"/>
                  <a:pt x="170656" y="63500"/>
                </a:cubicBezTo>
                <a:cubicBezTo>
                  <a:pt x="170656" y="30644"/>
                  <a:pt x="143981" y="3969"/>
                  <a:pt x="111125" y="3969"/>
                </a:cubicBezTo>
                <a:cubicBezTo>
                  <a:pt x="78269" y="3969"/>
                  <a:pt x="51594" y="30644"/>
                  <a:pt x="51594" y="63500"/>
                </a:cubicBezTo>
                <a:cubicBezTo>
                  <a:pt x="51594" y="96356"/>
                  <a:pt x="78269" y="123031"/>
                  <a:pt x="111125" y="123031"/>
                </a:cubicBezTo>
                <a:close/>
                <a:moveTo>
                  <a:pt x="96391" y="150813"/>
                </a:moveTo>
                <a:cubicBezTo>
                  <a:pt x="47526" y="150813"/>
                  <a:pt x="7938" y="190401"/>
                  <a:pt x="7938" y="239266"/>
                </a:cubicBezTo>
                <a:cubicBezTo>
                  <a:pt x="7938" y="247402"/>
                  <a:pt x="14536" y="254000"/>
                  <a:pt x="22671" y="254000"/>
                </a:cubicBezTo>
                <a:lnTo>
                  <a:pt x="147439" y="254000"/>
                </a:lnTo>
                <a:cubicBezTo>
                  <a:pt x="129480" y="232866"/>
                  <a:pt x="119063" y="205631"/>
                  <a:pt x="119063" y="176808"/>
                </a:cubicBezTo>
                <a:lnTo>
                  <a:pt x="119063" y="161379"/>
                </a:lnTo>
                <a:cubicBezTo>
                  <a:pt x="119063" y="157758"/>
                  <a:pt x="119559" y="154186"/>
                  <a:pt x="120501" y="150812"/>
                </a:cubicBezTo>
                <a:lnTo>
                  <a:pt x="96391" y="150812"/>
                </a:lnTo>
                <a:close/>
                <a:moveTo>
                  <a:pt x="220911" y="242342"/>
                </a:moveTo>
                <a:lnTo>
                  <a:pt x="214313" y="245467"/>
                </a:lnTo>
                <a:lnTo>
                  <a:pt x="214313" y="152152"/>
                </a:lnTo>
                <a:lnTo>
                  <a:pt x="261937" y="168027"/>
                </a:lnTo>
                <a:lnTo>
                  <a:pt x="261937" y="177750"/>
                </a:lnTo>
                <a:cubicBezTo>
                  <a:pt x="261937" y="205432"/>
                  <a:pt x="245963" y="230584"/>
                  <a:pt x="220911" y="242391"/>
                </a:cubicBezTo>
                <a:close/>
                <a:moveTo>
                  <a:pt x="209302" y="128736"/>
                </a:moveTo>
                <a:lnTo>
                  <a:pt x="153739" y="147241"/>
                </a:lnTo>
                <a:cubicBezTo>
                  <a:pt x="147241" y="149423"/>
                  <a:pt x="142875" y="155476"/>
                  <a:pt x="142875" y="162322"/>
                </a:cubicBezTo>
                <a:lnTo>
                  <a:pt x="142875" y="177750"/>
                </a:lnTo>
                <a:cubicBezTo>
                  <a:pt x="142875" y="214660"/>
                  <a:pt x="164207" y="248245"/>
                  <a:pt x="197545" y="263922"/>
                </a:cubicBezTo>
                <a:lnTo>
                  <a:pt x="206722" y="268238"/>
                </a:lnTo>
                <a:cubicBezTo>
                  <a:pt x="209104" y="269329"/>
                  <a:pt x="211683" y="269925"/>
                  <a:pt x="214263" y="269925"/>
                </a:cubicBezTo>
                <a:cubicBezTo>
                  <a:pt x="216843" y="269925"/>
                  <a:pt x="219472" y="269329"/>
                  <a:pt x="221804" y="268238"/>
                </a:cubicBezTo>
                <a:lnTo>
                  <a:pt x="230981" y="263922"/>
                </a:lnTo>
                <a:cubicBezTo>
                  <a:pt x="264418" y="248196"/>
                  <a:pt x="285750" y="214610"/>
                  <a:pt x="285750" y="177701"/>
                </a:cubicBezTo>
                <a:lnTo>
                  <a:pt x="285750" y="162272"/>
                </a:lnTo>
                <a:cubicBezTo>
                  <a:pt x="285750" y="155426"/>
                  <a:pt x="281384" y="149374"/>
                  <a:pt x="274886" y="147191"/>
                </a:cubicBezTo>
                <a:lnTo>
                  <a:pt x="219323" y="128687"/>
                </a:lnTo>
                <a:cubicBezTo>
                  <a:pt x="216049" y="127595"/>
                  <a:pt x="212527" y="127595"/>
                  <a:pt x="209302" y="128687"/>
                </a:cubicBezTo>
                <a:close/>
              </a:path>
            </a:pathLst>
          </a:custGeom>
          <a:solidFill>
            <a:srgbClr val="E05252"/>
          </a:solidFill>
          <a:ln/>
        </p:spPr>
      </p:sp>
      <p:sp>
        <p:nvSpPr>
          <p:cNvPr id="25" name="Text 22"/>
          <p:cNvSpPr/>
          <p:nvPr/>
        </p:nvSpPr>
        <p:spPr>
          <a:xfrm>
            <a:off x="6197600" y="3708400"/>
            <a:ext cx="4191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sz="1400" b="1" dirty="0">
                <a:solidFill>
                  <a:srgbClr val="1A1A1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Bias &amp; Discrimination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6B6B6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Unfair outputs by race, gender, language</a:t>
            </a:r>
            <a:endParaRPr lang="en-US" sz="1600" dirty="0"/>
          </a:p>
        </p:txBody>
      </p:sp>
      <p:sp>
        <p:nvSpPr>
          <p:cNvPr id="26" name="Shape 23"/>
          <p:cNvSpPr/>
          <p:nvPr/>
        </p:nvSpPr>
        <p:spPr>
          <a:xfrm>
            <a:off x="5842000" y="44450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254000"/>
                </a:moveTo>
                <a:cubicBezTo>
                  <a:pt x="197093" y="254000"/>
                  <a:pt x="254000" y="197093"/>
                  <a:pt x="254000" y="127000"/>
                </a:cubicBezTo>
                <a:cubicBezTo>
                  <a:pt x="254000" y="56907"/>
                  <a:pt x="197093" y="0"/>
                  <a:pt x="127000" y="0"/>
                </a:cubicBezTo>
                <a:cubicBezTo>
                  <a:pt x="56907" y="0"/>
                  <a:pt x="0" y="56907"/>
                  <a:pt x="0" y="127000"/>
                </a:cubicBezTo>
                <a:cubicBezTo>
                  <a:pt x="0" y="197093"/>
                  <a:pt x="56907" y="254000"/>
                  <a:pt x="127000" y="254000"/>
                </a:cubicBezTo>
                <a:close/>
                <a:moveTo>
                  <a:pt x="101749" y="152251"/>
                </a:moveTo>
                <a:cubicBezTo>
                  <a:pt x="115689" y="166191"/>
                  <a:pt x="138311" y="166191"/>
                  <a:pt x="152251" y="152251"/>
                </a:cubicBezTo>
                <a:cubicBezTo>
                  <a:pt x="156914" y="147588"/>
                  <a:pt x="164455" y="147588"/>
                  <a:pt x="169069" y="152251"/>
                </a:cubicBezTo>
                <a:cubicBezTo>
                  <a:pt x="173682" y="156914"/>
                  <a:pt x="173732" y="164455"/>
                  <a:pt x="169069" y="169069"/>
                </a:cubicBezTo>
                <a:cubicBezTo>
                  <a:pt x="145802" y="192336"/>
                  <a:pt x="108148" y="192336"/>
                  <a:pt x="84882" y="169069"/>
                </a:cubicBezTo>
                <a:cubicBezTo>
                  <a:pt x="61615" y="145802"/>
                  <a:pt x="61615" y="108148"/>
                  <a:pt x="84882" y="84882"/>
                </a:cubicBezTo>
                <a:cubicBezTo>
                  <a:pt x="108148" y="61615"/>
                  <a:pt x="145802" y="61615"/>
                  <a:pt x="169069" y="84882"/>
                </a:cubicBezTo>
                <a:cubicBezTo>
                  <a:pt x="173732" y="89545"/>
                  <a:pt x="173732" y="97086"/>
                  <a:pt x="169069" y="101699"/>
                </a:cubicBezTo>
                <a:cubicBezTo>
                  <a:pt x="164405" y="106313"/>
                  <a:pt x="156865" y="106362"/>
                  <a:pt x="152251" y="101699"/>
                </a:cubicBezTo>
                <a:cubicBezTo>
                  <a:pt x="138311" y="87759"/>
                  <a:pt x="115689" y="87759"/>
                  <a:pt x="101749" y="101699"/>
                </a:cubicBezTo>
                <a:cubicBezTo>
                  <a:pt x="87809" y="115639"/>
                  <a:pt x="87809" y="138261"/>
                  <a:pt x="101749" y="152202"/>
                </a:cubicBezTo>
                <a:close/>
              </a:path>
            </a:pathLst>
          </a:custGeom>
          <a:solidFill>
            <a:srgbClr val="E05252"/>
          </a:solidFill>
          <a:ln/>
        </p:spPr>
      </p:sp>
      <p:sp>
        <p:nvSpPr>
          <p:cNvPr id="27" name="Text 24"/>
          <p:cNvSpPr/>
          <p:nvPr/>
        </p:nvSpPr>
        <p:spPr>
          <a:xfrm>
            <a:off x="6197600" y="4406900"/>
            <a:ext cx="4191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sz="1400" b="1" dirty="0">
                <a:solidFill>
                  <a:srgbClr val="1A1A1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Copyright &amp; IP Issues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6B6B6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Lawsuits from artists and publishers</a:t>
            </a:r>
            <a:endParaRPr lang="en-US" sz="1600" dirty="0"/>
          </a:p>
        </p:txBody>
      </p:sp>
      <p:sp>
        <p:nvSpPr>
          <p:cNvPr id="28" name="Shape 25"/>
          <p:cNvSpPr/>
          <p:nvPr/>
        </p:nvSpPr>
        <p:spPr>
          <a:xfrm>
            <a:off x="5857875" y="5143500"/>
            <a:ext cx="222250" cy="254000"/>
          </a:xfrm>
          <a:custGeom>
            <a:avLst/>
            <a:gdLst/>
            <a:ahLst/>
            <a:cxnLst/>
            <a:rect l="l" t="t" r="r" b="b"/>
            <a:pathLst>
              <a:path w="222250" h="254000">
                <a:moveTo>
                  <a:pt x="31750" y="15875"/>
                </a:moveTo>
                <a:cubicBezTo>
                  <a:pt x="14238" y="15875"/>
                  <a:pt x="0" y="30113"/>
                  <a:pt x="0" y="47625"/>
                </a:cubicBezTo>
                <a:lnTo>
                  <a:pt x="0" y="79375"/>
                </a:lnTo>
                <a:cubicBezTo>
                  <a:pt x="0" y="96887"/>
                  <a:pt x="14238" y="111125"/>
                  <a:pt x="31750" y="111125"/>
                </a:cubicBezTo>
                <a:lnTo>
                  <a:pt x="190500" y="111125"/>
                </a:lnTo>
                <a:cubicBezTo>
                  <a:pt x="208012" y="111125"/>
                  <a:pt x="222250" y="96887"/>
                  <a:pt x="222250" y="79375"/>
                </a:cubicBezTo>
                <a:lnTo>
                  <a:pt x="222250" y="47625"/>
                </a:lnTo>
                <a:cubicBezTo>
                  <a:pt x="222250" y="30113"/>
                  <a:pt x="208012" y="15875"/>
                  <a:pt x="190500" y="15875"/>
                </a:cubicBezTo>
                <a:lnTo>
                  <a:pt x="31750" y="15875"/>
                </a:lnTo>
                <a:close/>
                <a:moveTo>
                  <a:pt x="138906" y="51594"/>
                </a:moveTo>
                <a:cubicBezTo>
                  <a:pt x="145477" y="51594"/>
                  <a:pt x="150813" y="56929"/>
                  <a:pt x="150813" y="63500"/>
                </a:cubicBezTo>
                <a:cubicBezTo>
                  <a:pt x="150813" y="70071"/>
                  <a:pt x="145477" y="75406"/>
                  <a:pt x="138906" y="75406"/>
                </a:cubicBezTo>
                <a:cubicBezTo>
                  <a:pt x="132335" y="75406"/>
                  <a:pt x="127000" y="70071"/>
                  <a:pt x="127000" y="63500"/>
                </a:cubicBezTo>
                <a:cubicBezTo>
                  <a:pt x="127000" y="56929"/>
                  <a:pt x="132335" y="51594"/>
                  <a:pt x="138906" y="51594"/>
                </a:cubicBezTo>
                <a:close/>
                <a:moveTo>
                  <a:pt x="166688" y="63500"/>
                </a:moveTo>
                <a:cubicBezTo>
                  <a:pt x="166688" y="56929"/>
                  <a:pt x="172023" y="51594"/>
                  <a:pt x="178594" y="51594"/>
                </a:cubicBezTo>
                <a:cubicBezTo>
                  <a:pt x="185165" y="51594"/>
                  <a:pt x="190500" y="56929"/>
                  <a:pt x="190500" y="63500"/>
                </a:cubicBezTo>
                <a:cubicBezTo>
                  <a:pt x="190500" y="70071"/>
                  <a:pt x="185165" y="75406"/>
                  <a:pt x="178594" y="75406"/>
                </a:cubicBezTo>
                <a:cubicBezTo>
                  <a:pt x="172023" y="75406"/>
                  <a:pt x="166688" y="70071"/>
                  <a:pt x="166688" y="63500"/>
                </a:cubicBezTo>
                <a:close/>
                <a:moveTo>
                  <a:pt x="31750" y="142875"/>
                </a:moveTo>
                <a:cubicBezTo>
                  <a:pt x="14238" y="142875"/>
                  <a:pt x="0" y="157113"/>
                  <a:pt x="0" y="174625"/>
                </a:cubicBezTo>
                <a:lnTo>
                  <a:pt x="0" y="206375"/>
                </a:lnTo>
                <a:cubicBezTo>
                  <a:pt x="0" y="223887"/>
                  <a:pt x="14238" y="238125"/>
                  <a:pt x="31750" y="238125"/>
                </a:cubicBezTo>
                <a:lnTo>
                  <a:pt x="190500" y="238125"/>
                </a:lnTo>
                <a:cubicBezTo>
                  <a:pt x="208012" y="238125"/>
                  <a:pt x="222250" y="223887"/>
                  <a:pt x="222250" y="206375"/>
                </a:cubicBezTo>
                <a:lnTo>
                  <a:pt x="222250" y="174625"/>
                </a:lnTo>
                <a:cubicBezTo>
                  <a:pt x="222250" y="157113"/>
                  <a:pt x="208012" y="142875"/>
                  <a:pt x="190500" y="142875"/>
                </a:cubicBezTo>
                <a:lnTo>
                  <a:pt x="31750" y="142875"/>
                </a:lnTo>
                <a:close/>
                <a:moveTo>
                  <a:pt x="138906" y="178594"/>
                </a:moveTo>
                <a:cubicBezTo>
                  <a:pt x="145477" y="178594"/>
                  <a:pt x="150813" y="183929"/>
                  <a:pt x="150813" y="190500"/>
                </a:cubicBezTo>
                <a:cubicBezTo>
                  <a:pt x="150813" y="197071"/>
                  <a:pt x="145477" y="202406"/>
                  <a:pt x="138906" y="202406"/>
                </a:cubicBezTo>
                <a:cubicBezTo>
                  <a:pt x="132335" y="202406"/>
                  <a:pt x="127000" y="197071"/>
                  <a:pt x="127000" y="190500"/>
                </a:cubicBezTo>
                <a:cubicBezTo>
                  <a:pt x="127000" y="183929"/>
                  <a:pt x="132335" y="178594"/>
                  <a:pt x="138906" y="178594"/>
                </a:cubicBezTo>
                <a:close/>
                <a:moveTo>
                  <a:pt x="166688" y="190500"/>
                </a:moveTo>
                <a:cubicBezTo>
                  <a:pt x="166688" y="183929"/>
                  <a:pt x="172023" y="178594"/>
                  <a:pt x="178594" y="178594"/>
                </a:cubicBezTo>
                <a:cubicBezTo>
                  <a:pt x="185165" y="178594"/>
                  <a:pt x="190500" y="183929"/>
                  <a:pt x="190500" y="190500"/>
                </a:cubicBezTo>
                <a:cubicBezTo>
                  <a:pt x="190500" y="197071"/>
                  <a:pt x="185165" y="202406"/>
                  <a:pt x="178594" y="202406"/>
                </a:cubicBezTo>
                <a:cubicBezTo>
                  <a:pt x="172023" y="202406"/>
                  <a:pt x="166688" y="197071"/>
                  <a:pt x="166688" y="190500"/>
                </a:cubicBezTo>
                <a:close/>
              </a:path>
            </a:pathLst>
          </a:custGeom>
          <a:solidFill>
            <a:srgbClr val="E05252"/>
          </a:solidFill>
          <a:ln/>
        </p:spPr>
      </p:sp>
      <p:sp>
        <p:nvSpPr>
          <p:cNvPr id="29" name="Text 26"/>
          <p:cNvSpPr/>
          <p:nvPr/>
        </p:nvSpPr>
        <p:spPr>
          <a:xfrm>
            <a:off x="6197600" y="5105400"/>
            <a:ext cx="4191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sz="1400" b="1" dirty="0">
                <a:solidFill>
                  <a:srgbClr val="1A1A1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High Compute Costs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6B6B6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Expensive training and infrastructure</a:t>
            </a:r>
            <a:endParaRPr lang="en-US" sz="1600" dirty="0"/>
          </a:p>
        </p:txBody>
      </p:sp>
      <p:sp>
        <p:nvSpPr>
          <p:cNvPr id="30" name="Shape 27"/>
          <p:cNvSpPr/>
          <p:nvPr/>
        </p:nvSpPr>
        <p:spPr>
          <a:xfrm>
            <a:off x="10541000" y="1968500"/>
            <a:ext cx="0" cy="4572000"/>
          </a:xfrm>
          <a:prstGeom prst="straightConnector1">
            <a:avLst/>
          </a:prstGeom>
          <a:noFill/>
          <a:ln w="12700">
            <a:solidFill>
              <a:srgbClr val="E0E0D8"/>
            </a:solidFill>
            <a:prstDash val="solid"/>
            <a:headEnd type="none"/>
            <a:tailEnd type="none"/>
          </a:ln>
        </p:spPr>
      </p:sp>
      <p:sp>
        <p:nvSpPr>
          <p:cNvPr id="31" name="Text 28"/>
          <p:cNvSpPr/>
          <p:nvPr/>
        </p:nvSpPr>
        <p:spPr>
          <a:xfrm>
            <a:off x="10922000" y="1930400"/>
            <a:ext cx="4572000" cy="279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300" spc="200" kern="0" dirty="0">
                <a:solidFill>
                  <a:srgbClr val="E5C2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FUTURE TRENDS</a:t>
            </a:r>
            <a:endParaRPr lang="en-US" sz="1600" dirty="0"/>
          </a:p>
        </p:txBody>
      </p:sp>
      <p:sp>
        <p:nvSpPr>
          <p:cNvPr id="32" name="Shape 29"/>
          <p:cNvSpPr/>
          <p:nvPr/>
        </p:nvSpPr>
        <p:spPr>
          <a:xfrm>
            <a:off x="10906125" y="2349500"/>
            <a:ext cx="285750" cy="254000"/>
          </a:xfrm>
          <a:custGeom>
            <a:avLst/>
            <a:gdLst/>
            <a:ahLst/>
            <a:cxnLst/>
            <a:rect l="l" t="t" r="r" b="b"/>
            <a:pathLst>
              <a:path w="285750" h="254000">
                <a:moveTo>
                  <a:pt x="142875" y="15875"/>
                </a:moveTo>
                <a:cubicBezTo>
                  <a:pt x="102791" y="15875"/>
                  <a:pt x="70693" y="34131"/>
                  <a:pt x="47327" y="55860"/>
                </a:cubicBezTo>
                <a:cubicBezTo>
                  <a:pt x="24110" y="77440"/>
                  <a:pt x="8582" y="103188"/>
                  <a:pt x="1191" y="120898"/>
                </a:cubicBezTo>
                <a:cubicBezTo>
                  <a:pt x="-446" y="124817"/>
                  <a:pt x="-446" y="129183"/>
                  <a:pt x="1191" y="133102"/>
                </a:cubicBezTo>
                <a:cubicBezTo>
                  <a:pt x="8582" y="150813"/>
                  <a:pt x="24110" y="176609"/>
                  <a:pt x="47327" y="198140"/>
                </a:cubicBezTo>
                <a:cubicBezTo>
                  <a:pt x="70693" y="219819"/>
                  <a:pt x="102791" y="238125"/>
                  <a:pt x="142875" y="238125"/>
                </a:cubicBezTo>
                <a:cubicBezTo>
                  <a:pt x="182959" y="238125"/>
                  <a:pt x="215057" y="219869"/>
                  <a:pt x="238423" y="198140"/>
                </a:cubicBezTo>
                <a:cubicBezTo>
                  <a:pt x="261640" y="176560"/>
                  <a:pt x="277168" y="150813"/>
                  <a:pt x="284559" y="133102"/>
                </a:cubicBezTo>
                <a:cubicBezTo>
                  <a:pt x="286196" y="129183"/>
                  <a:pt x="286196" y="124817"/>
                  <a:pt x="284559" y="120898"/>
                </a:cubicBezTo>
                <a:cubicBezTo>
                  <a:pt x="277168" y="103187"/>
                  <a:pt x="261640" y="77391"/>
                  <a:pt x="238423" y="55860"/>
                </a:cubicBezTo>
                <a:cubicBezTo>
                  <a:pt x="215057" y="34181"/>
                  <a:pt x="182959" y="15875"/>
                  <a:pt x="142875" y="15875"/>
                </a:cubicBezTo>
                <a:close/>
                <a:moveTo>
                  <a:pt x="71438" y="127000"/>
                </a:moveTo>
                <a:cubicBezTo>
                  <a:pt x="71438" y="87573"/>
                  <a:pt x="103448" y="55563"/>
                  <a:pt x="142875" y="55563"/>
                </a:cubicBezTo>
                <a:cubicBezTo>
                  <a:pt x="182302" y="55563"/>
                  <a:pt x="214313" y="87573"/>
                  <a:pt x="214313" y="127000"/>
                </a:cubicBezTo>
                <a:cubicBezTo>
                  <a:pt x="214313" y="166427"/>
                  <a:pt x="182302" y="198438"/>
                  <a:pt x="142875" y="198438"/>
                </a:cubicBezTo>
                <a:cubicBezTo>
                  <a:pt x="103448" y="198438"/>
                  <a:pt x="71438" y="166427"/>
                  <a:pt x="71438" y="127000"/>
                </a:cubicBezTo>
                <a:close/>
                <a:moveTo>
                  <a:pt x="142875" y="95250"/>
                </a:moveTo>
                <a:cubicBezTo>
                  <a:pt x="142875" y="112762"/>
                  <a:pt x="128637" y="127000"/>
                  <a:pt x="111125" y="127000"/>
                </a:cubicBezTo>
                <a:cubicBezTo>
                  <a:pt x="105420" y="127000"/>
                  <a:pt x="100062" y="125512"/>
                  <a:pt x="95399" y="122833"/>
                </a:cubicBezTo>
                <a:cubicBezTo>
                  <a:pt x="94903" y="128240"/>
                  <a:pt x="95349" y="133796"/>
                  <a:pt x="96838" y="139303"/>
                </a:cubicBezTo>
                <a:cubicBezTo>
                  <a:pt x="103634" y="164703"/>
                  <a:pt x="129778" y="179784"/>
                  <a:pt x="155178" y="172988"/>
                </a:cubicBezTo>
                <a:cubicBezTo>
                  <a:pt x="180578" y="166191"/>
                  <a:pt x="195659" y="140047"/>
                  <a:pt x="188863" y="114647"/>
                </a:cubicBezTo>
                <a:cubicBezTo>
                  <a:pt x="182811" y="91976"/>
                  <a:pt x="161330" y="77539"/>
                  <a:pt x="138708" y="79524"/>
                </a:cubicBezTo>
                <a:cubicBezTo>
                  <a:pt x="141337" y="84138"/>
                  <a:pt x="142875" y="89495"/>
                  <a:pt x="142875" y="95250"/>
                </a:cubicBezTo>
                <a:close/>
              </a:path>
            </a:pathLst>
          </a:custGeom>
          <a:solidFill>
            <a:srgbClr val="E5C200"/>
          </a:solidFill>
          <a:ln/>
        </p:spPr>
      </p:sp>
      <p:sp>
        <p:nvSpPr>
          <p:cNvPr id="33" name="Text 30"/>
          <p:cNvSpPr/>
          <p:nvPr/>
        </p:nvSpPr>
        <p:spPr>
          <a:xfrm>
            <a:off x="11277600" y="2311400"/>
            <a:ext cx="4191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sz="1400" b="1" dirty="0">
                <a:solidFill>
                  <a:srgbClr val="1A1A1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Real-Time Multimodal AI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6B6B6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that sees, hears, responds instantly</a:t>
            </a:r>
            <a:endParaRPr lang="en-US" sz="1600" dirty="0"/>
          </a:p>
        </p:txBody>
      </p:sp>
      <p:sp>
        <p:nvSpPr>
          <p:cNvPr id="34" name="Shape 31"/>
          <p:cNvSpPr/>
          <p:nvPr/>
        </p:nvSpPr>
        <p:spPr>
          <a:xfrm>
            <a:off x="10890250" y="3048000"/>
            <a:ext cx="317500" cy="254000"/>
          </a:xfrm>
          <a:custGeom>
            <a:avLst/>
            <a:gdLst/>
            <a:ahLst/>
            <a:cxnLst/>
            <a:rect l="l" t="t" r="r" b="b"/>
            <a:pathLst>
              <a:path w="317500" h="254000">
                <a:moveTo>
                  <a:pt x="174625" y="0"/>
                </a:moveTo>
                <a:cubicBezTo>
                  <a:pt x="174625" y="-8781"/>
                  <a:pt x="167531" y="-15875"/>
                  <a:pt x="158750" y="-15875"/>
                </a:cubicBezTo>
                <a:cubicBezTo>
                  <a:pt x="149969" y="-15875"/>
                  <a:pt x="142875" y="-8781"/>
                  <a:pt x="142875" y="0"/>
                </a:cubicBezTo>
                <a:lnTo>
                  <a:pt x="142875" y="31750"/>
                </a:lnTo>
                <a:lnTo>
                  <a:pt x="95250" y="31750"/>
                </a:lnTo>
                <a:cubicBezTo>
                  <a:pt x="68957" y="31750"/>
                  <a:pt x="47625" y="53082"/>
                  <a:pt x="47625" y="79375"/>
                </a:cubicBezTo>
                <a:lnTo>
                  <a:pt x="47625" y="190500"/>
                </a:lnTo>
                <a:cubicBezTo>
                  <a:pt x="47625" y="216793"/>
                  <a:pt x="68957" y="238125"/>
                  <a:pt x="95250" y="238125"/>
                </a:cubicBezTo>
                <a:lnTo>
                  <a:pt x="222250" y="238125"/>
                </a:lnTo>
                <a:cubicBezTo>
                  <a:pt x="248543" y="238125"/>
                  <a:pt x="269875" y="216793"/>
                  <a:pt x="269875" y="190500"/>
                </a:cubicBezTo>
                <a:lnTo>
                  <a:pt x="269875" y="79375"/>
                </a:lnTo>
                <a:cubicBezTo>
                  <a:pt x="269875" y="53082"/>
                  <a:pt x="248543" y="31750"/>
                  <a:pt x="222250" y="31750"/>
                </a:cubicBezTo>
                <a:lnTo>
                  <a:pt x="174625" y="31750"/>
                </a:lnTo>
                <a:lnTo>
                  <a:pt x="174625" y="0"/>
                </a:lnTo>
                <a:close/>
                <a:moveTo>
                  <a:pt x="79375" y="182563"/>
                </a:moveTo>
                <a:cubicBezTo>
                  <a:pt x="79375" y="175964"/>
                  <a:pt x="84683" y="170656"/>
                  <a:pt x="91281" y="170656"/>
                </a:cubicBezTo>
                <a:lnTo>
                  <a:pt x="107156" y="170656"/>
                </a:lnTo>
                <a:cubicBezTo>
                  <a:pt x="113754" y="170656"/>
                  <a:pt x="119063" y="175964"/>
                  <a:pt x="119063" y="182563"/>
                </a:cubicBezTo>
                <a:cubicBezTo>
                  <a:pt x="119063" y="189161"/>
                  <a:pt x="113754" y="194469"/>
                  <a:pt x="107156" y="194469"/>
                </a:cubicBezTo>
                <a:lnTo>
                  <a:pt x="91281" y="194469"/>
                </a:lnTo>
                <a:cubicBezTo>
                  <a:pt x="84683" y="194469"/>
                  <a:pt x="79375" y="189161"/>
                  <a:pt x="79375" y="182563"/>
                </a:cubicBezTo>
                <a:close/>
                <a:moveTo>
                  <a:pt x="138906" y="182563"/>
                </a:moveTo>
                <a:cubicBezTo>
                  <a:pt x="138906" y="175964"/>
                  <a:pt x="144214" y="170656"/>
                  <a:pt x="150813" y="170656"/>
                </a:cubicBezTo>
                <a:lnTo>
                  <a:pt x="166688" y="170656"/>
                </a:lnTo>
                <a:cubicBezTo>
                  <a:pt x="173286" y="170656"/>
                  <a:pt x="178594" y="175964"/>
                  <a:pt x="178594" y="182563"/>
                </a:cubicBezTo>
                <a:cubicBezTo>
                  <a:pt x="178594" y="189161"/>
                  <a:pt x="173286" y="194469"/>
                  <a:pt x="166688" y="194469"/>
                </a:cubicBezTo>
                <a:lnTo>
                  <a:pt x="150813" y="194469"/>
                </a:lnTo>
                <a:cubicBezTo>
                  <a:pt x="144214" y="194469"/>
                  <a:pt x="138906" y="189161"/>
                  <a:pt x="138906" y="182563"/>
                </a:cubicBezTo>
                <a:close/>
                <a:moveTo>
                  <a:pt x="198438" y="182563"/>
                </a:moveTo>
                <a:cubicBezTo>
                  <a:pt x="198438" y="175964"/>
                  <a:pt x="203746" y="170656"/>
                  <a:pt x="210344" y="170656"/>
                </a:cubicBezTo>
                <a:lnTo>
                  <a:pt x="226219" y="170656"/>
                </a:lnTo>
                <a:cubicBezTo>
                  <a:pt x="232817" y="170656"/>
                  <a:pt x="238125" y="175964"/>
                  <a:pt x="238125" y="182563"/>
                </a:cubicBezTo>
                <a:cubicBezTo>
                  <a:pt x="238125" y="189161"/>
                  <a:pt x="232817" y="194469"/>
                  <a:pt x="226219" y="194469"/>
                </a:cubicBezTo>
                <a:lnTo>
                  <a:pt x="210344" y="194469"/>
                </a:lnTo>
                <a:cubicBezTo>
                  <a:pt x="203746" y="194469"/>
                  <a:pt x="198438" y="189161"/>
                  <a:pt x="198438" y="182563"/>
                </a:cubicBezTo>
                <a:close/>
                <a:moveTo>
                  <a:pt x="111125" y="87313"/>
                </a:moveTo>
                <a:cubicBezTo>
                  <a:pt x="124267" y="87313"/>
                  <a:pt x="134938" y="97983"/>
                  <a:pt x="134938" y="111125"/>
                </a:cubicBezTo>
                <a:cubicBezTo>
                  <a:pt x="134938" y="124267"/>
                  <a:pt x="124267" y="134938"/>
                  <a:pt x="111125" y="134938"/>
                </a:cubicBezTo>
                <a:cubicBezTo>
                  <a:pt x="97983" y="134938"/>
                  <a:pt x="87313" y="124267"/>
                  <a:pt x="87313" y="111125"/>
                </a:cubicBezTo>
                <a:cubicBezTo>
                  <a:pt x="87313" y="97983"/>
                  <a:pt x="97983" y="87313"/>
                  <a:pt x="111125" y="87313"/>
                </a:cubicBezTo>
                <a:close/>
                <a:moveTo>
                  <a:pt x="182563" y="111125"/>
                </a:moveTo>
                <a:cubicBezTo>
                  <a:pt x="182563" y="97983"/>
                  <a:pt x="193233" y="87313"/>
                  <a:pt x="206375" y="87313"/>
                </a:cubicBezTo>
                <a:cubicBezTo>
                  <a:pt x="219517" y="87313"/>
                  <a:pt x="230188" y="97983"/>
                  <a:pt x="230188" y="111125"/>
                </a:cubicBezTo>
                <a:cubicBezTo>
                  <a:pt x="230188" y="124267"/>
                  <a:pt x="219517" y="134938"/>
                  <a:pt x="206375" y="134938"/>
                </a:cubicBezTo>
                <a:cubicBezTo>
                  <a:pt x="193233" y="134938"/>
                  <a:pt x="182563" y="124267"/>
                  <a:pt x="182563" y="111125"/>
                </a:cubicBezTo>
                <a:close/>
                <a:moveTo>
                  <a:pt x="31750" y="111125"/>
                </a:moveTo>
                <a:cubicBezTo>
                  <a:pt x="31750" y="102344"/>
                  <a:pt x="24656" y="95250"/>
                  <a:pt x="15875" y="95250"/>
                </a:cubicBezTo>
                <a:cubicBezTo>
                  <a:pt x="7094" y="95250"/>
                  <a:pt x="0" y="102344"/>
                  <a:pt x="0" y="111125"/>
                </a:cubicBezTo>
                <a:lnTo>
                  <a:pt x="0" y="158750"/>
                </a:lnTo>
                <a:cubicBezTo>
                  <a:pt x="0" y="167531"/>
                  <a:pt x="7094" y="174625"/>
                  <a:pt x="15875" y="174625"/>
                </a:cubicBezTo>
                <a:cubicBezTo>
                  <a:pt x="24656" y="174625"/>
                  <a:pt x="31750" y="167531"/>
                  <a:pt x="31750" y="158750"/>
                </a:cubicBezTo>
                <a:lnTo>
                  <a:pt x="31750" y="111125"/>
                </a:lnTo>
                <a:close/>
                <a:moveTo>
                  <a:pt x="301625" y="95250"/>
                </a:moveTo>
                <a:cubicBezTo>
                  <a:pt x="292844" y="95250"/>
                  <a:pt x="285750" y="102344"/>
                  <a:pt x="285750" y="111125"/>
                </a:cubicBezTo>
                <a:lnTo>
                  <a:pt x="285750" y="158750"/>
                </a:lnTo>
                <a:cubicBezTo>
                  <a:pt x="285750" y="167531"/>
                  <a:pt x="292844" y="174625"/>
                  <a:pt x="301625" y="174625"/>
                </a:cubicBezTo>
                <a:cubicBezTo>
                  <a:pt x="310406" y="174625"/>
                  <a:pt x="317500" y="167531"/>
                  <a:pt x="317500" y="158750"/>
                </a:cubicBezTo>
                <a:lnTo>
                  <a:pt x="317500" y="111125"/>
                </a:lnTo>
                <a:cubicBezTo>
                  <a:pt x="317500" y="102344"/>
                  <a:pt x="310406" y="95250"/>
                  <a:pt x="301625" y="95250"/>
                </a:cubicBezTo>
                <a:close/>
              </a:path>
            </a:pathLst>
          </a:custGeom>
          <a:solidFill>
            <a:srgbClr val="E5C200"/>
          </a:solidFill>
          <a:ln/>
        </p:spPr>
      </p:sp>
      <p:sp>
        <p:nvSpPr>
          <p:cNvPr id="35" name="Text 32"/>
          <p:cNvSpPr/>
          <p:nvPr/>
        </p:nvSpPr>
        <p:spPr>
          <a:xfrm>
            <a:off x="11277600" y="3009900"/>
            <a:ext cx="4191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sz="1400" b="1" dirty="0">
                <a:solidFill>
                  <a:srgbClr val="1A1A1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+ Robotics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6B6B6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Physical robots controlled by LLMs</a:t>
            </a:r>
            <a:endParaRPr lang="en-US" sz="1600" dirty="0"/>
          </a:p>
        </p:txBody>
      </p:sp>
      <p:sp>
        <p:nvSpPr>
          <p:cNvPr id="36" name="Shape 33"/>
          <p:cNvSpPr/>
          <p:nvPr/>
        </p:nvSpPr>
        <p:spPr>
          <a:xfrm>
            <a:off x="10937875" y="3746500"/>
            <a:ext cx="222250" cy="254000"/>
          </a:xfrm>
          <a:custGeom>
            <a:avLst/>
            <a:gdLst/>
            <a:ahLst/>
            <a:cxnLst/>
            <a:rect l="l" t="t" r="r" b="b"/>
            <a:pathLst>
              <a:path w="222250" h="254000">
                <a:moveTo>
                  <a:pt x="0" y="47625"/>
                </a:moveTo>
                <a:cubicBezTo>
                  <a:pt x="0" y="30113"/>
                  <a:pt x="14238" y="15875"/>
                  <a:pt x="31750" y="15875"/>
                </a:cubicBezTo>
                <a:lnTo>
                  <a:pt x="190500" y="15875"/>
                </a:lnTo>
                <a:cubicBezTo>
                  <a:pt x="208012" y="15875"/>
                  <a:pt x="222250" y="30113"/>
                  <a:pt x="222250" y="47625"/>
                </a:cubicBezTo>
                <a:lnTo>
                  <a:pt x="222250" y="206375"/>
                </a:lnTo>
                <a:cubicBezTo>
                  <a:pt x="222250" y="223887"/>
                  <a:pt x="208012" y="238125"/>
                  <a:pt x="190500" y="238125"/>
                </a:cubicBezTo>
                <a:lnTo>
                  <a:pt x="31750" y="238125"/>
                </a:lnTo>
                <a:cubicBezTo>
                  <a:pt x="14238" y="238125"/>
                  <a:pt x="0" y="223887"/>
                  <a:pt x="0" y="206375"/>
                </a:cubicBezTo>
                <a:lnTo>
                  <a:pt x="0" y="47625"/>
                </a:lnTo>
                <a:close/>
                <a:moveTo>
                  <a:pt x="23812" y="182563"/>
                </a:moveTo>
                <a:lnTo>
                  <a:pt x="23812" y="198438"/>
                </a:lnTo>
                <a:cubicBezTo>
                  <a:pt x="23812" y="202803"/>
                  <a:pt x="27384" y="206375"/>
                  <a:pt x="31750" y="206375"/>
                </a:cubicBezTo>
                <a:lnTo>
                  <a:pt x="47625" y="206375"/>
                </a:lnTo>
                <a:cubicBezTo>
                  <a:pt x="51991" y="206375"/>
                  <a:pt x="55563" y="202803"/>
                  <a:pt x="55563" y="198438"/>
                </a:cubicBezTo>
                <a:lnTo>
                  <a:pt x="55563" y="182563"/>
                </a:lnTo>
                <a:cubicBezTo>
                  <a:pt x="55563" y="178197"/>
                  <a:pt x="51991" y="174625"/>
                  <a:pt x="47625" y="174625"/>
                </a:cubicBezTo>
                <a:lnTo>
                  <a:pt x="31750" y="174625"/>
                </a:lnTo>
                <a:cubicBezTo>
                  <a:pt x="27384" y="174625"/>
                  <a:pt x="23812" y="178197"/>
                  <a:pt x="23812" y="182563"/>
                </a:cubicBezTo>
                <a:close/>
                <a:moveTo>
                  <a:pt x="174625" y="174625"/>
                </a:moveTo>
                <a:cubicBezTo>
                  <a:pt x="170259" y="174625"/>
                  <a:pt x="166688" y="178197"/>
                  <a:pt x="166688" y="182563"/>
                </a:cubicBezTo>
                <a:lnTo>
                  <a:pt x="166688" y="198438"/>
                </a:lnTo>
                <a:cubicBezTo>
                  <a:pt x="166688" y="202803"/>
                  <a:pt x="170259" y="206375"/>
                  <a:pt x="174625" y="206375"/>
                </a:cubicBezTo>
                <a:lnTo>
                  <a:pt x="190500" y="206375"/>
                </a:lnTo>
                <a:cubicBezTo>
                  <a:pt x="194866" y="206375"/>
                  <a:pt x="198438" y="202803"/>
                  <a:pt x="198438" y="198438"/>
                </a:cubicBezTo>
                <a:lnTo>
                  <a:pt x="198438" y="182563"/>
                </a:lnTo>
                <a:cubicBezTo>
                  <a:pt x="198438" y="178197"/>
                  <a:pt x="194866" y="174625"/>
                  <a:pt x="190500" y="174625"/>
                </a:cubicBezTo>
                <a:lnTo>
                  <a:pt x="174625" y="174625"/>
                </a:lnTo>
                <a:close/>
                <a:moveTo>
                  <a:pt x="23812" y="119063"/>
                </a:moveTo>
                <a:lnTo>
                  <a:pt x="23812" y="134938"/>
                </a:lnTo>
                <a:cubicBezTo>
                  <a:pt x="23812" y="139303"/>
                  <a:pt x="27384" y="142875"/>
                  <a:pt x="31750" y="142875"/>
                </a:cubicBezTo>
                <a:lnTo>
                  <a:pt x="47625" y="142875"/>
                </a:lnTo>
                <a:cubicBezTo>
                  <a:pt x="51991" y="142875"/>
                  <a:pt x="55563" y="139303"/>
                  <a:pt x="55563" y="134938"/>
                </a:cubicBezTo>
                <a:lnTo>
                  <a:pt x="55563" y="119063"/>
                </a:lnTo>
                <a:cubicBezTo>
                  <a:pt x="55563" y="114697"/>
                  <a:pt x="51991" y="111125"/>
                  <a:pt x="47625" y="111125"/>
                </a:cubicBezTo>
                <a:lnTo>
                  <a:pt x="31750" y="111125"/>
                </a:lnTo>
                <a:cubicBezTo>
                  <a:pt x="27384" y="111125"/>
                  <a:pt x="23812" y="114697"/>
                  <a:pt x="23812" y="119063"/>
                </a:cubicBezTo>
                <a:close/>
                <a:moveTo>
                  <a:pt x="174625" y="111125"/>
                </a:moveTo>
                <a:cubicBezTo>
                  <a:pt x="170259" y="111125"/>
                  <a:pt x="166688" y="114697"/>
                  <a:pt x="166688" y="119063"/>
                </a:cubicBezTo>
                <a:lnTo>
                  <a:pt x="166688" y="134938"/>
                </a:lnTo>
                <a:cubicBezTo>
                  <a:pt x="166688" y="139303"/>
                  <a:pt x="170259" y="142875"/>
                  <a:pt x="174625" y="142875"/>
                </a:cubicBezTo>
                <a:lnTo>
                  <a:pt x="190500" y="142875"/>
                </a:lnTo>
                <a:cubicBezTo>
                  <a:pt x="194866" y="142875"/>
                  <a:pt x="198438" y="139303"/>
                  <a:pt x="198438" y="134938"/>
                </a:cubicBezTo>
                <a:lnTo>
                  <a:pt x="198438" y="119063"/>
                </a:lnTo>
                <a:cubicBezTo>
                  <a:pt x="198438" y="114697"/>
                  <a:pt x="194866" y="111125"/>
                  <a:pt x="190500" y="111125"/>
                </a:cubicBezTo>
                <a:lnTo>
                  <a:pt x="174625" y="111125"/>
                </a:lnTo>
                <a:close/>
                <a:moveTo>
                  <a:pt x="23812" y="55563"/>
                </a:moveTo>
                <a:lnTo>
                  <a:pt x="23812" y="71438"/>
                </a:lnTo>
                <a:cubicBezTo>
                  <a:pt x="23812" y="75803"/>
                  <a:pt x="27384" y="79375"/>
                  <a:pt x="31750" y="79375"/>
                </a:cubicBezTo>
                <a:lnTo>
                  <a:pt x="47625" y="79375"/>
                </a:lnTo>
                <a:cubicBezTo>
                  <a:pt x="51991" y="79375"/>
                  <a:pt x="55563" y="75803"/>
                  <a:pt x="55563" y="71438"/>
                </a:cubicBezTo>
                <a:lnTo>
                  <a:pt x="55563" y="55563"/>
                </a:lnTo>
                <a:cubicBezTo>
                  <a:pt x="55563" y="51197"/>
                  <a:pt x="51991" y="47625"/>
                  <a:pt x="47625" y="47625"/>
                </a:cubicBezTo>
                <a:lnTo>
                  <a:pt x="31750" y="47625"/>
                </a:lnTo>
                <a:cubicBezTo>
                  <a:pt x="27384" y="47625"/>
                  <a:pt x="23812" y="51197"/>
                  <a:pt x="23812" y="55563"/>
                </a:cubicBezTo>
                <a:close/>
                <a:moveTo>
                  <a:pt x="174625" y="47625"/>
                </a:moveTo>
                <a:cubicBezTo>
                  <a:pt x="170259" y="47625"/>
                  <a:pt x="166688" y="51197"/>
                  <a:pt x="166688" y="55563"/>
                </a:cubicBezTo>
                <a:lnTo>
                  <a:pt x="166688" y="71438"/>
                </a:lnTo>
                <a:cubicBezTo>
                  <a:pt x="166688" y="75803"/>
                  <a:pt x="170259" y="79375"/>
                  <a:pt x="174625" y="79375"/>
                </a:cubicBezTo>
                <a:lnTo>
                  <a:pt x="190500" y="79375"/>
                </a:lnTo>
                <a:cubicBezTo>
                  <a:pt x="194866" y="79375"/>
                  <a:pt x="198438" y="75803"/>
                  <a:pt x="198438" y="71438"/>
                </a:cubicBezTo>
                <a:lnTo>
                  <a:pt x="198438" y="55563"/>
                </a:lnTo>
                <a:cubicBezTo>
                  <a:pt x="198438" y="51197"/>
                  <a:pt x="194866" y="47625"/>
                  <a:pt x="190500" y="47625"/>
                </a:cubicBezTo>
                <a:lnTo>
                  <a:pt x="174625" y="47625"/>
                </a:lnTo>
                <a:close/>
              </a:path>
            </a:pathLst>
          </a:custGeom>
          <a:solidFill>
            <a:srgbClr val="E5C200"/>
          </a:solidFill>
          <a:ln/>
        </p:spPr>
      </p:sp>
      <p:sp>
        <p:nvSpPr>
          <p:cNvPr id="37" name="Text 34"/>
          <p:cNvSpPr/>
          <p:nvPr/>
        </p:nvSpPr>
        <p:spPr>
          <a:xfrm>
            <a:off x="11277600" y="3708400"/>
            <a:ext cx="4191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sz="1400" b="1" dirty="0">
                <a:solidFill>
                  <a:srgbClr val="1A1A1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Video Explosion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6B6B6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Hollywood-quality from simple scripts</a:t>
            </a:r>
            <a:endParaRPr lang="en-US" sz="1600" dirty="0"/>
          </a:p>
        </p:txBody>
      </p:sp>
      <p:sp>
        <p:nvSpPr>
          <p:cNvPr id="38" name="Shape 35"/>
          <p:cNvSpPr/>
          <p:nvPr/>
        </p:nvSpPr>
        <p:spPr>
          <a:xfrm>
            <a:off x="10906125" y="4445000"/>
            <a:ext cx="285750" cy="254000"/>
          </a:xfrm>
          <a:custGeom>
            <a:avLst/>
            <a:gdLst/>
            <a:ahLst/>
            <a:cxnLst/>
            <a:rect l="l" t="t" r="r" b="b"/>
            <a:pathLst>
              <a:path w="285750" h="254000">
                <a:moveTo>
                  <a:pt x="130671" y="-13395"/>
                </a:moveTo>
                <a:lnTo>
                  <a:pt x="138013" y="4862"/>
                </a:lnTo>
                <a:lnTo>
                  <a:pt x="156270" y="12204"/>
                </a:lnTo>
                <a:cubicBezTo>
                  <a:pt x="157758" y="12799"/>
                  <a:pt x="158750" y="14288"/>
                  <a:pt x="158750" y="15875"/>
                </a:cubicBezTo>
                <a:cubicBezTo>
                  <a:pt x="158750" y="17463"/>
                  <a:pt x="157758" y="18951"/>
                  <a:pt x="156270" y="19546"/>
                </a:cubicBezTo>
                <a:lnTo>
                  <a:pt x="138013" y="26888"/>
                </a:lnTo>
                <a:lnTo>
                  <a:pt x="130671" y="45145"/>
                </a:lnTo>
                <a:cubicBezTo>
                  <a:pt x="130076" y="46633"/>
                  <a:pt x="128588" y="47625"/>
                  <a:pt x="127000" y="47625"/>
                </a:cubicBezTo>
                <a:cubicBezTo>
                  <a:pt x="125412" y="47625"/>
                  <a:pt x="123924" y="46633"/>
                  <a:pt x="123329" y="45145"/>
                </a:cubicBezTo>
                <a:lnTo>
                  <a:pt x="115987" y="26888"/>
                </a:lnTo>
                <a:lnTo>
                  <a:pt x="97730" y="19546"/>
                </a:lnTo>
                <a:cubicBezTo>
                  <a:pt x="96242" y="18951"/>
                  <a:pt x="95250" y="17463"/>
                  <a:pt x="95250" y="15875"/>
                </a:cubicBezTo>
                <a:cubicBezTo>
                  <a:pt x="95250" y="14288"/>
                  <a:pt x="96242" y="12799"/>
                  <a:pt x="97730" y="12204"/>
                </a:cubicBezTo>
                <a:lnTo>
                  <a:pt x="115987" y="4862"/>
                </a:lnTo>
                <a:lnTo>
                  <a:pt x="123329" y="-13395"/>
                </a:lnTo>
                <a:cubicBezTo>
                  <a:pt x="123924" y="-14883"/>
                  <a:pt x="125413" y="-15875"/>
                  <a:pt x="127000" y="-15875"/>
                </a:cubicBezTo>
                <a:cubicBezTo>
                  <a:pt x="128588" y="-15875"/>
                  <a:pt x="130076" y="-14883"/>
                  <a:pt x="130671" y="-13395"/>
                </a:cubicBezTo>
                <a:close/>
                <a:moveTo>
                  <a:pt x="54918" y="20687"/>
                </a:moveTo>
                <a:lnTo>
                  <a:pt x="65584" y="45541"/>
                </a:lnTo>
                <a:lnTo>
                  <a:pt x="90438" y="56207"/>
                </a:lnTo>
                <a:cubicBezTo>
                  <a:pt x="93365" y="57448"/>
                  <a:pt x="95250" y="60325"/>
                  <a:pt x="95250" y="63500"/>
                </a:cubicBezTo>
                <a:cubicBezTo>
                  <a:pt x="95250" y="66675"/>
                  <a:pt x="93365" y="69552"/>
                  <a:pt x="90438" y="70793"/>
                </a:cubicBezTo>
                <a:lnTo>
                  <a:pt x="65584" y="81459"/>
                </a:lnTo>
                <a:lnTo>
                  <a:pt x="54918" y="106313"/>
                </a:lnTo>
                <a:cubicBezTo>
                  <a:pt x="53677" y="109240"/>
                  <a:pt x="50800" y="111125"/>
                  <a:pt x="47625" y="111125"/>
                </a:cubicBezTo>
                <a:cubicBezTo>
                  <a:pt x="44450" y="111125"/>
                  <a:pt x="41573" y="109240"/>
                  <a:pt x="40332" y="106313"/>
                </a:cubicBezTo>
                <a:lnTo>
                  <a:pt x="29666" y="81459"/>
                </a:lnTo>
                <a:lnTo>
                  <a:pt x="4812" y="70793"/>
                </a:lnTo>
                <a:cubicBezTo>
                  <a:pt x="1885" y="69552"/>
                  <a:pt x="0" y="66675"/>
                  <a:pt x="0" y="63500"/>
                </a:cubicBezTo>
                <a:cubicBezTo>
                  <a:pt x="0" y="60325"/>
                  <a:pt x="1885" y="57448"/>
                  <a:pt x="4812" y="56207"/>
                </a:cubicBezTo>
                <a:lnTo>
                  <a:pt x="29666" y="45541"/>
                </a:lnTo>
                <a:lnTo>
                  <a:pt x="40332" y="20687"/>
                </a:lnTo>
                <a:cubicBezTo>
                  <a:pt x="41573" y="17760"/>
                  <a:pt x="44450" y="15875"/>
                  <a:pt x="47625" y="15875"/>
                </a:cubicBezTo>
                <a:cubicBezTo>
                  <a:pt x="50800" y="15875"/>
                  <a:pt x="53677" y="17760"/>
                  <a:pt x="54918" y="20687"/>
                </a:cubicBezTo>
                <a:close/>
                <a:moveTo>
                  <a:pt x="230188" y="150813"/>
                </a:moveTo>
                <a:cubicBezTo>
                  <a:pt x="233362" y="150813"/>
                  <a:pt x="236240" y="152698"/>
                  <a:pt x="237480" y="155625"/>
                </a:cubicBezTo>
                <a:lnTo>
                  <a:pt x="248146" y="180479"/>
                </a:lnTo>
                <a:lnTo>
                  <a:pt x="273000" y="191145"/>
                </a:lnTo>
                <a:cubicBezTo>
                  <a:pt x="275927" y="192385"/>
                  <a:pt x="277813" y="195263"/>
                  <a:pt x="277813" y="198438"/>
                </a:cubicBezTo>
                <a:cubicBezTo>
                  <a:pt x="277813" y="201613"/>
                  <a:pt x="275927" y="204490"/>
                  <a:pt x="273000" y="205730"/>
                </a:cubicBezTo>
                <a:lnTo>
                  <a:pt x="248146" y="216396"/>
                </a:lnTo>
                <a:lnTo>
                  <a:pt x="237480" y="241250"/>
                </a:lnTo>
                <a:cubicBezTo>
                  <a:pt x="236240" y="244177"/>
                  <a:pt x="233362" y="246063"/>
                  <a:pt x="230188" y="246063"/>
                </a:cubicBezTo>
                <a:cubicBezTo>
                  <a:pt x="227012" y="246063"/>
                  <a:pt x="224135" y="244177"/>
                  <a:pt x="222895" y="241250"/>
                </a:cubicBezTo>
                <a:lnTo>
                  <a:pt x="212229" y="216396"/>
                </a:lnTo>
                <a:lnTo>
                  <a:pt x="187375" y="205730"/>
                </a:lnTo>
                <a:cubicBezTo>
                  <a:pt x="184448" y="204490"/>
                  <a:pt x="182563" y="201613"/>
                  <a:pt x="182563" y="198438"/>
                </a:cubicBezTo>
                <a:cubicBezTo>
                  <a:pt x="182563" y="195263"/>
                  <a:pt x="184448" y="192385"/>
                  <a:pt x="187375" y="191145"/>
                </a:cubicBezTo>
                <a:lnTo>
                  <a:pt x="212229" y="180479"/>
                </a:lnTo>
                <a:lnTo>
                  <a:pt x="222895" y="155625"/>
                </a:lnTo>
                <a:cubicBezTo>
                  <a:pt x="224135" y="152698"/>
                  <a:pt x="227012" y="150813"/>
                  <a:pt x="230188" y="150813"/>
                </a:cubicBezTo>
                <a:close/>
                <a:moveTo>
                  <a:pt x="228203" y="0"/>
                </a:moveTo>
                <a:cubicBezTo>
                  <a:pt x="233660" y="0"/>
                  <a:pt x="238919" y="2183"/>
                  <a:pt x="242838" y="6052"/>
                </a:cubicBezTo>
                <a:lnTo>
                  <a:pt x="263823" y="27037"/>
                </a:lnTo>
                <a:cubicBezTo>
                  <a:pt x="267692" y="30956"/>
                  <a:pt x="269875" y="36215"/>
                  <a:pt x="269875" y="41672"/>
                </a:cubicBezTo>
                <a:cubicBezTo>
                  <a:pt x="269875" y="47129"/>
                  <a:pt x="267692" y="52388"/>
                  <a:pt x="263823" y="56307"/>
                </a:cubicBezTo>
                <a:lnTo>
                  <a:pt x="220067" y="100062"/>
                </a:lnTo>
                <a:lnTo>
                  <a:pt x="169813" y="49808"/>
                </a:lnTo>
                <a:lnTo>
                  <a:pt x="213568" y="6052"/>
                </a:lnTo>
                <a:cubicBezTo>
                  <a:pt x="217488" y="2183"/>
                  <a:pt x="222746" y="0"/>
                  <a:pt x="228203" y="0"/>
                </a:cubicBezTo>
                <a:close/>
                <a:moveTo>
                  <a:pt x="21927" y="197693"/>
                </a:moveTo>
                <a:lnTo>
                  <a:pt x="152995" y="66625"/>
                </a:lnTo>
                <a:lnTo>
                  <a:pt x="203250" y="116880"/>
                </a:lnTo>
                <a:lnTo>
                  <a:pt x="72182" y="247948"/>
                </a:lnTo>
                <a:cubicBezTo>
                  <a:pt x="68263" y="251817"/>
                  <a:pt x="63004" y="254000"/>
                  <a:pt x="57547" y="254000"/>
                </a:cubicBezTo>
                <a:cubicBezTo>
                  <a:pt x="52090" y="254000"/>
                  <a:pt x="46831" y="251817"/>
                  <a:pt x="42912" y="247948"/>
                </a:cubicBezTo>
                <a:lnTo>
                  <a:pt x="21927" y="226963"/>
                </a:lnTo>
                <a:cubicBezTo>
                  <a:pt x="18058" y="223044"/>
                  <a:pt x="15875" y="217785"/>
                  <a:pt x="15875" y="212328"/>
                </a:cubicBezTo>
                <a:cubicBezTo>
                  <a:pt x="15875" y="206871"/>
                  <a:pt x="18058" y="201613"/>
                  <a:pt x="21927" y="197693"/>
                </a:cubicBezTo>
                <a:close/>
              </a:path>
            </a:pathLst>
          </a:custGeom>
          <a:solidFill>
            <a:srgbClr val="E5C200"/>
          </a:solidFill>
          <a:ln/>
        </p:spPr>
      </p:sp>
      <p:sp>
        <p:nvSpPr>
          <p:cNvPr id="39" name="Text 36"/>
          <p:cNvSpPr/>
          <p:nvPr/>
        </p:nvSpPr>
        <p:spPr>
          <a:xfrm>
            <a:off x="11277600" y="4406900"/>
            <a:ext cx="4191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sz="1400" b="1" dirty="0">
                <a:solidFill>
                  <a:srgbClr val="1A1A1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Autonomous AI Agents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6B6B6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that plans and executes tasks</a:t>
            </a:r>
            <a:endParaRPr lang="en-US" sz="1600" dirty="0"/>
          </a:p>
        </p:txBody>
      </p:sp>
      <p:sp>
        <p:nvSpPr>
          <p:cNvPr id="40" name="Shape 37"/>
          <p:cNvSpPr/>
          <p:nvPr/>
        </p:nvSpPr>
        <p:spPr>
          <a:xfrm>
            <a:off x="10937875" y="5143500"/>
            <a:ext cx="222250" cy="254000"/>
          </a:xfrm>
          <a:custGeom>
            <a:avLst/>
            <a:gdLst/>
            <a:ahLst/>
            <a:cxnLst/>
            <a:rect l="l" t="t" r="r" b="b"/>
            <a:pathLst>
              <a:path w="222250" h="254000">
                <a:moveTo>
                  <a:pt x="111125" y="197842"/>
                </a:moveTo>
                <a:cubicBezTo>
                  <a:pt x="105271" y="200372"/>
                  <a:pt x="99516" y="202654"/>
                  <a:pt x="93811" y="204539"/>
                </a:cubicBezTo>
                <a:cubicBezTo>
                  <a:pt x="102096" y="221307"/>
                  <a:pt x="109190" y="222250"/>
                  <a:pt x="111125" y="222250"/>
                </a:cubicBezTo>
                <a:cubicBezTo>
                  <a:pt x="113060" y="222250"/>
                  <a:pt x="120104" y="221307"/>
                  <a:pt x="128439" y="204539"/>
                </a:cubicBezTo>
                <a:cubicBezTo>
                  <a:pt x="122783" y="202605"/>
                  <a:pt x="116979" y="200372"/>
                  <a:pt x="111125" y="197842"/>
                </a:cubicBezTo>
                <a:close/>
                <a:moveTo>
                  <a:pt x="205383" y="127000"/>
                </a:moveTo>
                <a:cubicBezTo>
                  <a:pt x="221754" y="149423"/>
                  <a:pt x="227360" y="172095"/>
                  <a:pt x="217091" y="190500"/>
                </a:cubicBezTo>
                <a:cubicBezTo>
                  <a:pt x="207070" y="208508"/>
                  <a:pt x="186085" y="214957"/>
                  <a:pt x="159941" y="211931"/>
                </a:cubicBezTo>
                <a:cubicBezTo>
                  <a:pt x="149027" y="237778"/>
                  <a:pt x="132308" y="254000"/>
                  <a:pt x="111125" y="254000"/>
                </a:cubicBezTo>
                <a:cubicBezTo>
                  <a:pt x="89942" y="254000"/>
                  <a:pt x="73223" y="237778"/>
                  <a:pt x="62309" y="211931"/>
                </a:cubicBezTo>
                <a:cubicBezTo>
                  <a:pt x="36165" y="214957"/>
                  <a:pt x="15180" y="208508"/>
                  <a:pt x="5159" y="190500"/>
                </a:cubicBezTo>
                <a:cubicBezTo>
                  <a:pt x="-5110" y="172095"/>
                  <a:pt x="496" y="149423"/>
                  <a:pt x="16867" y="127000"/>
                </a:cubicBezTo>
                <a:cubicBezTo>
                  <a:pt x="496" y="104577"/>
                  <a:pt x="-5110" y="81905"/>
                  <a:pt x="5159" y="63500"/>
                </a:cubicBezTo>
                <a:cubicBezTo>
                  <a:pt x="15180" y="45492"/>
                  <a:pt x="36165" y="39043"/>
                  <a:pt x="62309" y="42069"/>
                </a:cubicBezTo>
                <a:cubicBezTo>
                  <a:pt x="73223" y="16222"/>
                  <a:pt x="89892" y="0"/>
                  <a:pt x="111125" y="0"/>
                </a:cubicBezTo>
                <a:cubicBezTo>
                  <a:pt x="132358" y="0"/>
                  <a:pt x="149027" y="16222"/>
                  <a:pt x="159941" y="42069"/>
                </a:cubicBezTo>
                <a:cubicBezTo>
                  <a:pt x="186085" y="39043"/>
                  <a:pt x="207070" y="45442"/>
                  <a:pt x="217091" y="63500"/>
                </a:cubicBezTo>
                <a:cubicBezTo>
                  <a:pt x="227360" y="81905"/>
                  <a:pt x="221754" y="104577"/>
                  <a:pt x="205383" y="127000"/>
                </a:cubicBezTo>
                <a:close/>
                <a:moveTo>
                  <a:pt x="172740" y="160437"/>
                </a:moveTo>
                <a:cubicBezTo>
                  <a:pt x="171896" y="167481"/>
                  <a:pt x="170805" y="174327"/>
                  <a:pt x="169416" y="180876"/>
                </a:cubicBezTo>
                <a:cubicBezTo>
                  <a:pt x="185192" y="181570"/>
                  <a:pt x="188565" y="176560"/>
                  <a:pt x="189359" y="175071"/>
                </a:cubicBezTo>
                <a:cubicBezTo>
                  <a:pt x="190500" y="172988"/>
                  <a:pt x="192832" y="166191"/>
                  <a:pt x="183455" y="151209"/>
                </a:cubicBezTo>
                <a:cubicBezTo>
                  <a:pt x="180082" y="154335"/>
                  <a:pt x="176510" y="157411"/>
                  <a:pt x="172740" y="160437"/>
                </a:cubicBezTo>
                <a:close/>
                <a:moveTo>
                  <a:pt x="169416" y="73174"/>
                </a:moveTo>
                <a:cubicBezTo>
                  <a:pt x="170805" y="79673"/>
                  <a:pt x="171896" y="86519"/>
                  <a:pt x="172740" y="93613"/>
                </a:cubicBezTo>
                <a:cubicBezTo>
                  <a:pt x="176510" y="96639"/>
                  <a:pt x="180082" y="99715"/>
                  <a:pt x="183455" y="102840"/>
                </a:cubicBezTo>
                <a:cubicBezTo>
                  <a:pt x="192832" y="87858"/>
                  <a:pt x="190500" y="81012"/>
                  <a:pt x="189359" y="78978"/>
                </a:cubicBezTo>
                <a:cubicBezTo>
                  <a:pt x="188565" y="77539"/>
                  <a:pt x="185192" y="72529"/>
                  <a:pt x="169416" y="73174"/>
                </a:cubicBezTo>
                <a:close/>
                <a:moveTo>
                  <a:pt x="128439" y="49461"/>
                </a:moveTo>
                <a:cubicBezTo>
                  <a:pt x="120104" y="32693"/>
                  <a:pt x="113060" y="31750"/>
                  <a:pt x="111125" y="31750"/>
                </a:cubicBezTo>
                <a:cubicBezTo>
                  <a:pt x="109190" y="31750"/>
                  <a:pt x="102146" y="32693"/>
                  <a:pt x="93811" y="49461"/>
                </a:cubicBezTo>
                <a:cubicBezTo>
                  <a:pt x="99467" y="51395"/>
                  <a:pt x="105271" y="53628"/>
                  <a:pt x="111125" y="56158"/>
                </a:cubicBezTo>
                <a:cubicBezTo>
                  <a:pt x="116979" y="53628"/>
                  <a:pt x="122734" y="51346"/>
                  <a:pt x="128439" y="49461"/>
                </a:cubicBezTo>
                <a:close/>
                <a:moveTo>
                  <a:pt x="49560" y="93563"/>
                </a:moveTo>
                <a:cubicBezTo>
                  <a:pt x="50403" y="86469"/>
                  <a:pt x="51495" y="79673"/>
                  <a:pt x="52884" y="73124"/>
                </a:cubicBezTo>
                <a:cubicBezTo>
                  <a:pt x="37108" y="72430"/>
                  <a:pt x="33734" y="77440"/>
                  <a:pt x="32941" y="78929"/>
                </a:cubicBezTo>
                <a:cubicBezTo>
                  <a:pt x="31800" y="81012"/>
                  <a:pt x="29468" y="87809"/>
                  <a:pt x="38844" y="102791"/>
                </a:cubicBezTo>
                <a:cubicBezTo>
                  <a:pt x="42218" y="99665"/>
                  <a:pt x="45789" y="96589"/>
                  <a:pt x="49560" y="93563"/>
                </a:cubicBezTo>
                <a:close/>
                <a:moveTo>
                  <a:pt x="38795" y="151209"/>
                </a:moveTo>
                <a:cubicBezTo>
                  <a:pt x="29418" y="166191"/>
                  <a:pt x="31750" y="173038"/>
                  <a:pt x="32891" y="175071"/>
                </a:cubicBezTo>
                <a:cubicBezTo>
                  <a:pt x="33685" y="176510"/>
                  <a:pt x="37058" y="181521"/>
                  <a:pt x="52834" y="180876"/>
                </a:cubicBezTo>
                <a:cubicBezTo>
                  <a:pt x="51445" y="174377"/>
                  <a:pt x="50354" y="167531"/>
                  <a:pt x="49510" y="160437"/>
                </a:cubicBezTo>
                <a:cubicBezTo>
                  <a:pt x="45740" y="157411"/>
                  <a:pt x="42168" y="154335"/>
                  <a:pt x="38795" y="151209"/>
                </a:cubicBezTo>
                <a:close/>
                <a:moveTo>
                  <a:pt x="150813" y="127000"/>
                </a:moveTo>
                <a:cubicBezTo>
                  <a:pt x="150813" y="105096"/>
                  <a:pt x="133029" y="87313"/>
                  <a:pt x="111125" y="87313"/>
                </a:cubicBezTo>
                <a:cubicBezTo>
                  <a:pt x="89221" y="87313"/>
                  <a:pt x="71438" y="105096"/>
                  <a:pt x="71438" y="127000"/>
                </a:cubicBezTo>
                <a:cubicBezTo>
                  <a:pt x="71438" y="148904"/>
                  <a:pt x="89221" y="166688"/>
                  <a:pt x="111125" y="166688"/>
                </a:cubicBezTo>
                <a:cubicBezTo>
                  <a:pt x="133029" y="166688"/>
                  <a:pt x="150813" y="148904"/>
                  <a:pt x="150813" y="127000"/>
                </a:cubicBezTo>
                <a:close/>
                <a:moveTo>
                  <a:pt x="111125" y="111125"/>
                </a:moveTo>
                <a:cubicBezTo>
                  <a:pt x="119887" y="111125"/>
                  <a:pt x="127000" y="118238"/>
                  <a:pt x="127000" y="127000"/>
                </a:cubicBezTo>
                <a:cubicBezTo>
                  <a:pt x="127000" y="135762"/>
                  <a:pt x="119887" y="142875"/>
                  <a:pt x="111125" y="142875"/>
                </a:cubicBezTo>
                <a:cubicBezTo>
                  <a:pt x="102363" y="142875"/>
                  <a:pt x="95250" y="135762"/>
                  <a:pt x="95250" y="127000"/>
                </a:cubicBezTo>
                <a:cubicBezTo>
                  <a:pt x="95250" y="118238"/>
                  <a:pt x="102363" y="111125"/>
                  <a:pt x="111125" y="111125"/>
                </a:cubicBezTo>
                <a:close/>
              </a:path>
            </a:pathLst>
          </a:custGeom>
          <a:solidFill>
            <a:srgbClr val="E5C200"/>
          </a:solidFill>
          <a:ln/>
        </p:spPr>
      </p:sp>
      <p:sp>
        <p:nvSpPr>
          <p:cNvPr id="41" name="Text 38"/>
          <p:cNvSpPr/>
          <p:nvPr/>
        </p:nvSpPr>
        <p:spPr>
          <a:xfrm>
            <a:off x="11277600" y="5105400"/>
            <a:ext cx="4191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sz="1400" b="1" dirty="0">
                <a:solidFill>
                  <a:srgbClr val="1A1A1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Quantum AI Possibilities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6B6B6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Millions of times faster training</a:t>
            </a:r>
            <a:endParaRPr lang="en-US" sz="1600" dirty="0"/>
          </a:p>
        </p:txBody>
      </p:sp>
      <p:sp>
        <p:nvSpPr>
          <p:cNvPr id="42" name="Shape 39"/>
          <p:cNvSpPr/>
          <p:nvPr/>
        </p:nvSpPr>
        <p:spPr>
          <a:xfrm>
            <a:off x="762000" y="6731000"/>
            <a:ext cx="14732000" cy="1778000"/>
          </a:xfrm>
          <a:prstGeom prst="roundRect">
            <a:avLst>
              <a:gd name="adj" fmla="val 4000"/>
            </a:avLst>
          </a:prstGeom>
          <a:solidFill>
            <a:srgbClr val="2A2A2A"/>
          </a:solidFill>
          <a:ln/>
        </p:spPr>
      </p:sp>
      <p:sp>
        <p:nvSpPr>
          <p:cNvPr id="43" name="Text 40"/>
          <p:cNvSpPr/>
          <p:nvPr/>
        </p:nvSpPr>
        <p:spPr>
          <a:xfrm>
            <a:off x="1143000" y="6921500"/>
            <a:ext cx="6350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600" spc="200" kern="0" dirty="0">
                <a:solidFill>
                  <a:srgbClr val="E5C2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BEST PRACTICES FOR AI ADOPTION</a:t>
            </a:r>
            <a:endParaRPr lang="en-US" sz="1600" dirty="0"/>
          </a:p>
        </p:txBody>
      </p:sp>
      <p:sp>
        <p:nvSpPr>
          <p:cNvPr id="44" name="Text 41"/>
          <p:cNvSpPr/>
          <p:nvPr/>
        </p:nvSpPr>
        <p:spPr>
          <a:xfrm>
            <a:off x="1143000" y="7340600"/>
            <a:ext cx="6604000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300" dirty="0">
                <a:solidFill>
                  <a:srgbClr val="E5C2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Do:</a:t>
            </a:r>
            <a:pPr>
              <a:lnSpc>
                <a:spcPct val="160000"/>
              </a:lnSpc>
            </a:pPr>
            <a:r>
              <a:rPr lang="en-US" sz="13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Start small with one use case. Always review AI outputs. Train your team on prompt engineering. Use enterprise AI with privacy built-in.</a:t>
            </a:r>
            <a:endParaRPr lang="en-US" sz="1600" dirty="0"/>
          </a:p>
        </p:txBody>
      </p:sp>
      <p:sp>
        <p:nvSpPr>
          <p:cNvPr id="45" name="Text 42"/>
          <p:cNvSpPr/>
          <p:nvPr/>
        </p:nvSpPr>
        <p:spPr>
          <a:xfrm>
            <a:off x="8255000" y="7340600"/>
            <a:ext cx="6858000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300" dirty="0">
                <a:solidFill>
                  <a:srgbClr val="E0525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Don't:</a:t>
            </a:r>
            <a:pPr>
              <a:lnSpc>
                <a:spcPct val="160000"/>
              </a:lnSpc>
            </a:pPr>
            <a:r>
              <a:rPr lang="en-US" sz="13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Share sensitive data with public AI. Publish AI content without review. Use AI for critical decisions without oversight. Assume AI is always right.</a:t>
            </a:r>
            <a:endParaRPr lang="en-US" sz="1600" dirty="0"/>
          </a:p>
        </p:txBody>
      </p:sp>
      <p:sp>
        <p:nvSpPr>
          <p:cNvPr id="46" name="Shape 43"/>
          <p:cNvSpPr/>
          <p:nvPr/>
        </p:nvSpPr>
        <p:spPr>
          <a:xfrm>
            <a:off x="762000" y="8890000"/>
            <a:ext cx="14732000" cy="25400"/>
          </a:xfrm>
          <a:prstGeom prst="rect">
            <a:avLst/>
          </a:prstGeom>
          <a:solidFill>
            <a:srgbClr val="E5C200"/>
          </a:solidFill>
          <a:ln/>
        </p:spPr>
      </p:sp>
      <p:sp>
        <p:nvSpPr>
          <p:cNvPr id="47" name="Text 44"/>
          <p:cNvSpPr/>
          <p:nvPr/>
        </p:nvSpPr>
        <p:spPr>
          <a:xfrm>
            <a:off x="14986000" y="8509000"/>
            <a:ext cx="508000" cy="254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r">
              <a:lnSpc>
                <a:spcPct val="100000"/>
              </a:lnSpc>
            </a:pPr>
            <a:r>
              <a:rPr lang="en-US" sz="1200" dirty="0">
                <a:solidFill>
                  <a:srgbClr val="6B6B6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04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vapsj6o2zbpo2/mnt/agents/output/generative-ai-models/images/1_Abstract_background_with_dark_blue.png">    </p:cNvPr>
          <p:cNvPicPr>
            <a:picLocks noChangeAspect="1"/>
          </p:cNvPicPr>
          <p:nvPr/>
        </p:nvPicPr>
        <p:blipFill>
          <a:blip r:embed="rId1"/>
          <a:srcRect l="160" r="160" t="0" b="0"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 rotWithShape="1" flip="none">
            <a:gsLst>
              <a:gs pos="0">
                <a:srgbClr val="0D0D0D">
                  <a:alpha val="73000"/>
                </a:srgbClr>
              </a:gs>
              <a:gs pos="50000">
                <a:srgbClr val="0D0D0D">
                  <a:alpha val="87000"/>
                </a:srgbClr>
              </a:gs>
              <a:gs pos="100000">
                <a:srgbClr val="0D0D0D">
                  <a:alpha val="94000"/>
                </a:srgbClr>
              </a:gs>
            </a:gsLst>
            <a:lin ang="5400000" scaled="1"/>
          </a:gradFill>
          <a:ln w="12700">
            <a:solidFill>
              <a:srgbClr val="333333"/>
            </a:solidFill>
            <a:prstDash val="solid"/>
          </a:ln>
        </p:spPr>
      </p:sp>
      <p:pic>
        <p:nvPicPr>
          <p:cNvPr id="4" name="Image 1" descr="https://kimi-img.moonshot.cn/pub/slides/okc/vapsj6o2zbpo2/mnt/agents/output/generative-ai-models/images/logo.png">    </p:cNvPr>
          <p:cNvPicPr>
            <a:picLocks noChangeAspect="1"/>
          </p:cNvPicPr>
          <p:nvPr/>
        </p:nvPicPr>
        <p:blipFill>
          <a:blip r:embed="rId2"/>
          <a:srcRect l="-18889" r="-18889" t="0" b="0"/>
          <a:stretch/>
        </p:blipFill>
        <p:spPr>
          <a:xfrm>
            <a:off x="6858000" y="762000"/>
            <a:ext cx="2540000" cy="8890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413000" y="2032000"/>
            <a:ext cx="11430000" cy="698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3800" spc="300" kern="0" dirty="0">
                <a:solidFill>
                  <a:srgbClr val="E5C2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START YOUR AI JOURNEY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3683000" y="2794000"/>
            <a:ext cx="889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Join Brolly Academy and master the future of technology</a:t>
            </a:r>
            <a:endParaRPr lang="en-US" sz="1600" dirty="0"/>
          </a:p>
        </p:txBody>
      </p:sp>
      <p:sp>
        <p:nvSpPr>
          <p:cNvPr id="7" name="Shape 3"/>
          <p:cNvSpPr/>
          <p:nvPr/>
        </p:nvSpPr>
        <p:spPr>
          <a:xfrm>
            <a:off x="6858000" y="3429000"/>
            <a:ext cx="2540000" cy="25400"/>
          </a:xfrm>
          <a:prstGeom prst="rect">
            <a:avLst/>
          </a:prstGeom>
          <a:solidFill>
            <a:srgbClr val="E5C200"/>
          </a:solidFill>
          <a:ln/>
        </p:spPr>
      </p:sp>
      <p:sp>
        <p:nvSpPr>
          <p:cNvPr id="8" name="Shape 4"/>
          <p:cNvSpPr/>
          <p:nvPr/>
        </p:nvSpPr>
        <p:spPr>
          <a:xfrm>
            <a:off x="3048000" y="3810000"/>
            <a:ext cx="10160000" cy="3937000"/>
          </a:xfrm>
          <a:prstGeom prst="roundRect">
            <a:avLst>
              <a:gd name="adj" fmla="val 6000"/>
            </a:avLst>
          </a:prstGeom>
          <a:solidFill>
            <a:srgbClr val="1A1A1A"/>
          </a:solidFill>
          <a:ln/>
        </p:spPr>
      </p:sp>
      <p:sp>
        <p:nvSpPr>
          <p:cNvPr id="9" name="Shape 5"/>
          <p:cNvSpPr/>
          <p:nvPr/>
        </p:nvSpPr>
        <p:spPr>
          <a:xfrm>
            <a:off x="3721100" y="41910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112276"/>
                </a:moveTo>
                <a:cubicBezTo>
                  <a:pt x="0" y="50244"/>
                  <a:pt x="51197" y="0"/>
                  <a:pt x="114300" y="0"/>
                </a:cubicBezTo>
                <a:cubicBezTo>
                  <a:pt x="177403" y="0"/>
                  <a:pt x="228600" y="50244"/>
                  <a:pt x="228600" y="112276"/>
                </a:cubicBezTo>
                <a:cubicBezTo>
                  <a:pt x="228600" y="183297"/>
                  <a:pt x="157043" y="268426"/>
                  <a:pt x="127159" y="300871"/>
                </a:cubicBezTo>
                <a:cubicBezTo>
                  <a:pt x="120134" y="308491"/>
                  <a:pt x="108406" y="308491"/>
                  <a:pt x="101382" y="300871"/>
                </a:cubicBezTo>
                <a:cubicBezTo>
                  <a:pt x="71497" y="268426"/>
                  <a:pt x="-60" y="183297"/>
                  <a:pt x="-60" y="112276"/>
                </a:cubicBezTo>
                <a:close/>
                <a:moveTo>
                  <a:pt x="114300" y="152400"/>
                </a:moveTo>
                <a:cubicBezTo>
                  <a:pt x="135328" y="152400"/>
                  <a:pt x="152400" y="135328"/>
                  <a:pt x="152400" y="114300"/>
                </a:cubicBezTo>
                <a:cubicBezTo>
                  <a:pt x="152400" y="93272"/>
                  <a:pt x="135328" y="76200"/>
                  <a:pt x="114300" y="76200"/>
                </a:cubicBezTo>
                <a:cubicBezTo>
                  <a:pt x="93272" y="76200"/>
                  <a:pt x="76200" y="93272"/>
                  <a:pt x="76200" y="114300"/>
                </a:cubicBezTo>
                <a:cubicBezTo>
                  <a:pt x="76200" y="135328"/>
                  <a:pt x="93272" y="152400"/>
                  <a:pt x="114300" y="152400"/>
                </a:cubicBezTo>
                <a:close/>
              </a:path>
            </a:pathLst>
          </a:custGeom>
          <a:solidFill>
            <a:srgbClr val="E5C200"/>
          </a:solidFill>
          <a:ln/>
        </p:spPr>
      </p:sp>
      <p:sp>
        <p:nvSpPr>
          <p:cNvPr id="10" name="Text 6"/>
          <p:cNvSpPr/>
          <p:nvPr/>
        </p:nvSpPr>
        <p:spPr>
          <a:xfrm>
            <a:off x="4127500" y="4165600"/>
            <a:ext cx="2540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spc="200" kern="0" dirty="0">
                <a:solidFill>
                  <a:srgbClr val="E5C2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VISIT US</a:t>
            </a:r>
            <a:endParaRPr lang="en-US" sz="1600" dirty="0"/>
          </a:p>
        </p:txBody>
      </p:sp>
      <p:sp>
        <p:nvSpPr>
          <p:cNvPr id="11" name="Text 7"/>
          <p:cNvSpPr/>
          <p:nvPr/>
        </p:nvSpPr>
        <p:spPr>
          <a:xfrm>
            <a:off x="4127500" y="4546600"/>
            <a:ext cx="8382000" cy="10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5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Metro Pillar No: A689, JNTU Metro Station, 3rd Floor,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Dr Atmaram Estates, beside Sri Bhramaramba Theatre,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Hyder Nagar, Vasantha Nagar, Hyderabad, Telangana 500072</a:t>
            </a: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>
            <a:off x="3683000" y="56515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95369" y="14883"/>
                </a:moveTo>
                <a:cubicBezTo>
                  <a:pt x="90666" y="3631"/>
                  <a:pt x="78403" y="-2322"/>
                  <a:pt x="66735" y="833"/>
                </a:cubicBezTo>
                <a:lnTo>
                  <a:pt x="63460" y="1726"/>
                </a:lnTo>
                <a:cubicBezTo>
                  <a:pt x="25003" y="12204"/>
                  <a:pt x="-7858" y="49470"/>
                  <a:pt x="1726" y="94833"/>
                </a:cubicBezTo>
                <a:cubicBezTo>
                  <a:pt x="23812" y="199013"/>
                  <a:pt x="105787" y="280987"/>
                  <a:pt x="209967" y="303074"/>
                </a:cubicBezTo>
                <a:cubicBezTo>
                  <a:pt x="255389" y="312718"/>
                  <a:pt x="292596" y="279797"/>
                  <a:pt x="303074" y="241340"/>
                </a:cubicBezTo>
                <a:lnTo>
                  <a:pt x="303967" y="238065"/>
                </a:lnTo>
                <a:cubicBezTo>
                  <a:pt x="307181" y="226338"/>
                  <a:pt x="301169" y="214074"/>
                  <a:pt x="289977" y="209431"/>
                </a:cubicBezTo>
                <a:lnTo>
                  <a:pt x="232053" y="185321"/>
                </a:lnTo>
                <a:cubicBezTo>
                  <a:pt x="222230" y="181213"/>
                  <a:pt x="210860" y="184071"/>
                  <a:pt x="204073" y="192345"/>
                </a:cubicBezTo>
                <a:lnTo>
                  <a:pt x="181094" y="220444"/>
                </a:lnTo>
                <a:cubicBezTo>
                  <a:pt x="139244" y="199668"/>
                  <a:pt x="105549" y="164902"/>
                  <a:pt x="86201" y="122218"/>
                </a:cubicBezTo>
                <a:lnTo>
                  <a:pt x="112514" y="100786"/>
                </a:lnTo>
                <a:cubicBezTo>
                  <a:pt x="120789" y="94059"/>
                  <a:pt x="123587" y="82689"/>
                  <a:pt x="119539" y="72807"/>
                </a:cubicBezTo>
                <a:lnTo>
                  <a:pt x="95369" y="14883"/>
                </a:lnTo>
                <a:close/>
              </a:path>
            </a:pathLst>
          </a:custGeom>
          <a:solidFill>
            <a:srgbClr val="E5C200"/>
          </a:solidFill>
          <a:ln/>
        </p:spPr>
      </p:sp>
      <p:sp>
        <p:nvSpPr>
          <p:cNvPr id="13" name="Text 9"/>
          <p:cNvSpPr/>
          <p:nvPr/>
        </p:nvSpPr>
        <p:spPr>
          <a:xfrm>
            <a:off x="4127500" y="5626100"/>
            <a:ext cx="2540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spc="200" kern="0" dirty="0">
                <a:solidFill>
                  <a:srgbClr val="E5C2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CALL US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4127500" y="5994400"/>
            <a:ext cx="3810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+91 81868 44555</a:t>
            </a:r>
            <a:endParaRPr lang="en-US" sz="1600" dirty="0"/>
          </a:p>
        </p:txBody>
      </p:sp>
      <p:sp>
        <p:nvSpPr>
          <p:cNvPr id="15" name="Shape 11"/>
          <p:cNvSpPr/>
          <p:nvPr/>
        </p:nvSpPr>
        <p:spPr>
          <a:xfrm>
            <a:off x="3683000" y="6604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8575" y="38100"/>
                </a:moveTo>
                <a:cubicBezTo>
                  <a:pt x="12799" y="38100"/>
                  <a:pt x="0" y="50899"/>
                  <a:pt x="0" y="66675"/>
                </a:cubicBezTo>
                <a:cubicBezTo>
                  <a:pt x="0" y="75664"/>
                  <a:pt x="4227" y="84118"/>
                  <a:pt x="11430" y="89535"/>
                </a:cubicBezTo>
                <a:lnTo>
                  <a:pt x="135255" y="182404"/>
                </a:lnTo>
                <a:cubicBezTo>
                  <a:pt x="145435" y="190024"/>
                  <a:pt x="159365" y="190024"/>
                  <a:pt x="169545" y="182404"/>
                </a:cubicBezTo>
                <a:lnTo>
                  <a:pt x="293370" y="89535"/>
                </a:lnTo>
                <a:cubicBezTo>
                  <a:pt x="300573" y="84118"/>
                  <a:pt x="304800" y="75664"/>
                  <a:pt x="304800" y="66675"/>
                </a:cubicBezTo>
                <a:cubicBezTo>
                  <a:pt x="304800" y="50899"/>
                  <a:pt x="292001" y="38100"/>
                  <a:pt x="276225" y="38100"/>
                </a:cubicBezTo>
                <a:lnTo>
                  <a:pt x="28575" y="38100"/>
                </a:lnTo>
                <a:close/>
                <a:moveTo>
                  <a:pt x="0" y="116681"/>
                </a:moveTo>
                <a:lnTo>
                  <a:pt x="0" y="228600"/>
                </a:lnTo>
                <a:cubicBezTo>
                  <a:pt x="0" y="249615"/>
                  <a:pt x="17085" y="266700"/>
                  <a:pt x="38100" y="266700"/>
                </a:cubicBezTo>
                <a:lnTo>
                  <a:pt x="266700" y="266700"/>
                </a:lnTo>
                <a:cubicBezTo>
                  <a:pt x="287715" y="266700"/>
                  <a:pt x="304800" y="249615"/>
                  <a:pt x="304800" y="228600"/>
                </a:cubicBezTo>
                <a:lnTo>
                  <a:pt x="304800" y="116681"/>
                </a:lnTo>
                <a:lnTo>
                  <a:pt x="186690" y="205264"/>
                </a:lnTo>
                <a:cubicBezTo>
                  <a:pt x="166390" y="220504"/>
                  <a:pt x="138410" y="220504"/>
                  <a:pt x="118110" y="205264"/>
                </a:cubicBezTo>
                <a:lnTo>
                  <a:pt x="0" y="116681"/>
                </a:lnTo>
                <a:close/>
              </a:path>
            </a:pathLst>
          </a:custGeom>
          <a:solidFill>
            <a:srgbClr val="E5C200"/>
          </a:solidFill>
          <a:ln/>
        </p:spPr>
      </p:sp>
      <p:sp>
        <p:nvSpPr>
          <p:cNvPr id="16" name="Text 12"/>
          <p:cNvSpPr/>
          <p:nvPr/>
        </p:nvSpPr>
        <p:spPr>
          <a:xfrm>
            <a:off x="4127500" y="6578600"/>
            <a:ext cx="2540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spc="200" kern="0" dirty="0">
                <a:solidFill>
                  <a:srgbClr val="E5C2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MAIL US</a:t>
            </a:r>
            <a:endParaRPr lang="en-US" sz="1600" dirty="0"/>
          </a:p>
        </p:txBody>
      </p:sp>
      <p:sp>
        <p:nvSpPr>
          <p:cNvPr id="17" name="Text 13"/>
          <p:cNvSpPr/>
          <p:nvPr/>
        </p:nvSpPr>
        <p:spPr>
          <a:xfrm>
            <a:off x="4127500" y="6946900"/>
            <a:ext cx="5080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brollyacademy@gmail.com</a:t>
            </a:r>
            <a:endParaRPr lang="en-US" sz="1600" dirty="0"/>
          </a:p>
        </p:txBody>
      </p:sp>
      <p:sp>
        <p:nvSpPr>
          <p:cNvPr id="18" name="Text 14"/>
          <p:cNvSpPr/>
          <p:nvPr/>
        </p:nvSpPr>
        <p:spPr>
          <a:xfrm>
            <a:off x="4318000" y="8128000"/>
            <a:ext cx="7620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u="sng" dirty="0">
                <a:solidFill>
                  <a:srgbClr val="6B6B6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  <a:hlinkClick r:id="rId3" tooltip="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www.brollyacademy.com</a:t>
            </a:r>
            <a:endParaRPr lang="en-US" sz="1600" dirty="0"/>
          </a:p>
        </p:txBody>
      </p:sp>
      <p:sp>
        <p:nvSpPr>
          <p:cNvPr id="19" name="Shape 15"/>
          <p:cNvSpPr/>
          <p:nvPr/>
        </p:nvSpPr>
        <p:spPr>
          <a:xfrm>
            <a:off x="0" y="9017000"/>
            <a:ext cx="16256000" cy="127000"/>
          </a:xfrm>
          <a:prstGeom prst="rect">
            <a:avLst/>
          </a:prstGeom>
          <a:solidFill>
            <a:srgbClr val="E5C200"/>
          </a:solidFill>
          <a:ln/>
        </p:spPr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Generative AI Models - A Complete Guide</dc:title>
  <dc:subject>Generative AI Models - A Complete Guide</dc:subject>
  <dc:creator>Kimi</dc:creator>
  <cp:lastModifiedBy>Kimi</cp:lastModifiedBy>
  <cp:revision>1</cp:revision>
  <dcterms:created xsi:type="dcterms:W3CDTF">2026-05-26T17:48:13Z</dcterms:created>
  <dcterms:modified xsi:type="dcterms:W3CDTF">2026-05-26T17:48:13Z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{"Label":"Generative AI Models - A Complete Guide","ContentProducer":"001191110108MACG2KBH8F10000","ProduceID":"19e655f1-0c72-8bbe-8000-00004a3c37af","ReservedCode1":"","ContentPropagator":"001191110108MACG2KBH8F20000","PropagateID":"19e655f1-0c72-8bbe-8000-00004a3c37af","ReservedCode2":""}</vt:lpwstr>
  </property>
</Properties>
</file>